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93" r:id="rId3"/>
    <p:sldId id="266" r:id="rId4"/>
    <p:sldId id="268" r:id="rId5"/>
    <p:sldId id="263" r:id="rId6"/>
    <p:sldId id="264" r:id="rId7"/>
    <p:sldId id="292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72E3A-40F1-4E40-A0A6-7ED9BBC142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54800E4-D9B4-4A03-96E5-A61AFFBEB6F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Reminder</a:t>
          </a:r>
          <a:endParaRPr lang="en-GB" dirty="0"/>
        </a:p>
      </dgm:t>
    </dgm:pt>
    <dgm:pt modelId="{60B4240F-9C7E-4017-8C99-B61B96A892B0}" type="parTrans" cxnId="{6E2D8624-0F8B-485D-9EB4-5DA15B6F69CC}">
      <dgm:prSet/>
      <dgm:spPr/>
      <dgm:t>
        <a:bodyPr/>
        <a:lstStyle/>
        <a:p>
          <a:endParaRPr lang="en-GB"/>
        </a:p>
      </dgm:t>
    </dgm:pt>
    <dgm:pt modelId="{B5F9231C-0F86-4227-80F4-9C0ED614D264}" type="sibTrans" cxnId="{6E2D8624-0F8B-485D-9EB4-5DA15B6F69CC}">
      <dgm:prSet/>
      <dgm:spPr/>
      <dgm:t>
        <a:bodyPr/>
        <a:lstStyle/>
        <a:p>
          <a:endParaRPr lang="en-GB"/>
        </a:p>
      </dgm:t>
    </dgm:pt>
    <dgm:pt modelId="{412858E4-CFD6-422A-BF13-C8CB2170ED9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Concern</a:t>
          </a:r>
        </a:p>
      </dgm:t>
    </dgm:pt>
    <dgm:pt modelId="{57132B18-A9E8-4FA6-BFDE-8AF578BAF8C7}" type="parTrans" cxnId="{076BCF28-0B89-47E1-897A-61E6BD12CEC6}">
      <dgm:prSet/>
      <dgm:spPr/>
      <dgm:t>
        <a:bodyPr/>
        <a:lstStyle/>
        <a:p>
          <a:endParaRPr lang="en-GB"/>
        </a:p>
      </dgm:t>
    </dgm:pt>
    <dgm:pt modelId="{957CA903-62B8-43F3-9B8B-4AA109B55B56}" type="sibTrans" cxnId="{076BCF28-0B89-47E1-897A-61E6BD12CEC6}">
      <dgm:prSet/>
      <dgm:spPr/>
      <dgm:t>
        <a:bodyPr/>
        <a:lstStyle/>
        <a:p>
          <a:endParaRPr lang="en-GB"/>
        </a:p>
      </dgm:t>
    </dgm:pt>
    <dgm:pt modelId="{835A683E-AEF6-45AB-87BA-DB065D4A183E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Detention</a:t>
          </a:r>
        </a:p>
      </dgm:t>
    </dgm:pt>
    <dgm:pt modelId="{B57B628D-0123-4582-9D1D-B7BCB67BA393}" type="parTrans" cxnId="{AFDD3D64-9A86-47A8-A1DC-4D292C89A4C1}">
      <dgm:prSet/>
      <dgm:spPr/>
      <dgm:t>
        <a:bodyPr/>
        <a:lstStyle/>
        <a:p>
          <a:endParaRPr lang="en-GB"/>
        </a:p>
      </dgm:t>
    </dgm:pt>
    <dgm:pt modelId="{E75B84BE-FEBC-4570-9189-96A505FD1F4A}" type="sibTrans" cxnId="{AFDD3D64-9A86-47A8-A1DC-4D292C89A4C1}">
      <dgm:prSet/>
      <dgm:spPr/>
      <dgm:t>
        <a:bodyPr/>
        <a:lstStyle/>
        <a:p>
          <a:endParaRPr lang="en-GB"/>
        </a:p>
      </dgm:t>
    </dgm:pt>
    <dgm:pt modelId="{C5D18BF2-CAA0-4859-935C-B7EAC4B03B22}" type="pres">
      <dgm:prSet presAssocID="{5C772E3A-40F1-4E40-A0A6-7ED9BBC1427D}" presName="CompostProcess" presStyleCnt="0">
        <dgm:presLayoutVars>
          <dgm:dir/>
          <dgm:resizeHandles val="exact"/>
        </dgm:presLayoutVars>
      </dgm:prSet>
      <dgm:spPr/>
    </dgm:pt>
    <dgm:pt modelId="{2EB656F1-9B02-45C3-B34F-E5F873BEF3BD}" type="pres">
      <dgm:prSet presAssocID="{5C772E3A-40F1-4E40-A0A6-7ED9BBC1427D}" presName="arrow" presStyleLbl="bgShp" presStyleIdx="0" presStyleCnt="1"/>
      <dgm:spPr>
        <a:solidFill>
          <a:srgbClr val="00B0F0"/>
        </a:solidFill>
      </dgm:spPr>
    </dgm:pt>
    <dgm:pt modelId="{53F4A2C2-FFEE-45D6-929A-FB52B83C0DF0}" type="pres">
      <dgm:prSet presAssocID="{5C772E3A-40F1-4E40-A0A6-7ED9BBC1427D}" presName="linearProcess" presStyleCnt="0"/>
      <dgm:spPr/>
    </dgm:pt>
    <dgm:pt modelId="{DD06EFF4-25CC-4B62-B6BB-8F4312758CD2}" type="pres">
      <dgm:prSet presAssocID="{D54800E4-D9B4-4A03-96E5-A61AFFBEB6F5}" presName="textNode" presStyleLbl="node1" presStyleIdx="0" presStyleCnt="3">
        <dgm:presLayoutVars>
          <dgm:bulletEnabled val="1"/>
        </dgm:presLayoutVars>
      </dgm:prSet>
      <dgm:spPr/>
    </dgm:pt>
    <dgm:pt modelId="{8CF6ABC7-D994-4C03-93A5-50E37ECFBC98}" type="pres">
      <dgm:prSet presAssocID="{B5F9231C-0F86-4227-80F4-9C0ED614D264}" presName="sibTrans" presStyleCnt="0"/>
      <dgm:spPr/>
    </dgm:pt>
    <dgm:pt modelId="{DCB85054-38AC-48D8-A4B0-83E737DB06A1}" type="pres">
      <dgm:prSet presAssocID="{412858E4-CFD6-422A-BF13-C8CB2170ED9F}" presName="textNode" presStyleLbl="node1" presStyleIdx="1" presStyleCnt="3">
        <dgm:presLayoutVars>
          <dgm:bulletEnabled val="1"/>
        </dgm:presLayoutVars>
      </dgm:prSet>
      <dgm:spPr/>
    </dgm:pt>
    <dgm:pt modelId="{18AF5335-A3E0-48ED-BB46-7585DA92FD01}" type="pres">
      <dgm:prSet presAssocID="{957CA903-62B8-43F3-9B8B-4AA109B55B56}" presName="sibTrans" presStyleCnt="0"/>
      <dgm:spPr/>
    </dgm:pt>
    <dgm:pt modelId="{CD43811C-C74A-4D1C-98B5-D99A501362F9}" type="pres">
      <dgm:prSet presAssocID="{835A683E-AEF6-45AB-87BA-DB065D4A183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F9F5F14-007E-4CE6-BB61-B3FCD8972050}" type="presOf" srcId="{835A683E-AEF6-45AB-87BA-DB065D4A183E}" destId="{CD43811C-C74A-4D1C-98B5-D99A501362F9}" srcOrd="0" destOrd="0" presId="urn:microsoft.com/office/officeart/2005/8/layout/hProcess9"/>
    <dgm:cxn modelId="{6E2D8624-0F8B-485D-9EB4-5DA15B6F69CC}" srcId="{5C772E3A-40F1-4E40-A0A6-7ED9BBC1427D}" destId="{D54800E4-D9B4-4A03-96E5-A61AFFBEB6F5}" srcOrd="0" destOrd="0" parTransId="{60B4240F-9C7E-4017-8C99-B61B96A892B0}" sibTransId="{B5F9231C-0F86-4227-80F4-9C0ED614D264}"/>
    <dgm:cxn modelId="{076BCF28-0B89-47E1-897A-61E6BD12CEC6}" srcId="{5C772E3A-40F1-4E40-A0A6-7ED9BBC1427D}" destId="{412858E4-CFD6-422A-BF13-C8CB2170ED9F}" srcOrd="1" destOrd="0" parTransId="{57132B18-A9E8-4FA6-BFDE-8AF578BAF8C7}" sibTransId="{957CA903-62B8-43F3-9B8B-4AA109B55B56}"/>
    <dgm:cxn modelId="{AFDD3D64-9A86-47A8-A1DC-4D292C89A4C1}" srcId="{5C772E3A-40F1-4E40-A0A6-7ED9BBC1427D}" destId="{835A683E-AEF6-45AB-87BA-DB065D4A183E}" srcOrd="2" destOrd="0" parTransId="{B57B628D-0123-4582-9D1D-B7BCB67BA393}" sibTransId="{E75B84BE-FEBC-4570-9189-96A505FD1F4A}"/>
    <dgm:cxn modelId="{9FB6D4A1-0831-4E5F-BF8C-9D2F32DC7ED2}" type="presOf" srcId="{D54800E4-D9B4-4A03-96E5-A61AFFBEB6F5}" destId="{DD06EFF4-25CC-4B62-B6BB-8F4312758CD2}" srcOrd="0" destOrd="0" presId="urn:microsoft.com/office/officeart/2005/8/layout/hProcess9"/>
    <dgm:cxn modelId="{799CB8BF-7678-4EB4-9F8A-0D8FC6AF630C}" type="presOf" srcId="{412858E4-CFD6-422A-BF13-C8CB2170ED9F}" destId="{DCB85054-38AC-48D8-A4B0-83E737DB06A1}" srcOrd="0" destOrd="0" presId="urn:microsoft.com/office/officeart/2005/8/layout/hProcess9"/>
    <dgm:cxn modelId="{9E4D87CE-9847-44AB-AE55-9A59937A5F30}" type="presOf" srcId="{5C772E3A-40F1-4E40-A0A6-7ED9BBC1427D}" destId="{C5D18BF2-CAA0-4859-935C-B7EAC4B03B22}" srcOrd="0" destOrd="0" presId="urn:microsoft.com/office/officeart/2005/8/layout/hProcess9"/>
    <dgm:cxn modelId="{60D6CAAC-970F-4E05-AB4E-604CDE803F56}" type="presParOf" srcId="{C5D18BF2-CAA0-4859-935C-B7EAC4B03B22}" destId="{2EB656F1-9B02-45C3-B34F-E5F873BEF3BD}" srcOrd="0" destOrd="0" presId="urn:microsoft.com/office/officeart/2005/8/layout/hProcess9"/>
    <dgm:cxn modelId="{06C62066-867C-4282-827C-48173A1E9E25}" type="presParOf" srcId="{C5D18BF2-CAA0-4859-935C-B7EAC4B03B22}" destId="{53F4A2C2-FFEE-45D6-929A-FB52B83C0DF0}" srcOrd="1" destOrd="0" presId="urn:microsoft.com/office/officeart/2005/8/layout/hProcess9"/>
    <dgm:cxn modelId="{A2B52DE1-983C-49C4-9F87-9389D76C88FC}" type="presParOf" srcId="{53F4A2C2-FFEE-45D6-929A-FB52B83C0DF0}" destId="{DD06EFF4-25CC-4B62-B6BB-8F4312758CD2}" srcOrd="0" destOrd="0" presId="urn:microsoft.com/office/officeart/2005/8/layout/hProcess9"/>
    <dgm:cxn modelId="{58572E1B-1119-4EC6-882D-90554FDE5B60}" type="presParOf" srcId="{53F4A2C2-FFEE-45D6-929A-FB52B83C0DF0}" destId="{8CF6ABC7-D994-4C03-93A5-50E37ECFBC98}" srcOrd="1" destOrd="0" presId="urn:microsoft.com/office/officeart/2005/8/layout/hProcess9"/>
    <dgm:cxn modelId="{B090E95F-3E65-497A-A53B-A496A9EA331E}" type="presParOf" srcId="{53F4A2C2-FFEE-45D6-929A-FB52B83C0DF0}" destId="{DCB85054-38AC-48D8-A4B0-83E737DB06A1}" srcOrd="2" destOrd="0" presId="urn:microsoft.com/office/officeart/2005/8/layout/hProcess9"/>
    <dgm:cxn modelId="{AD91D13A-2102-4AF1-A6AD-8E7FFB32B4C5}" type="presParOf" srcId="{53F4A2C2-FFEE-45D6-929A-FB52B83C0DF0}" destId="{18AF5335-A3E0-48ED-BB46-7585DA92FD01}" srcOrd="3" destOrd="0" presId="urn:microsoft.com/office/officeart/2005/8/layout/hProcess9"/>
    <dgm:cxn modelId="{6C08D967-9195-4E78-B964-4AD9EB465436}" type="presParOf" srcId="{53F4A2C2-FFEE-45D6-929A-FB52B83C0DF0}" destId="{CD43811C-C74A-4D1C-98B5-D99A501362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656F1-9B02-45C3-B34F-E5F873BEF3BD}">
      <dsp:nvSpPr>
        <dsp:cNvPr id="0" name=""/>
        <dsp:cNvSpPr/>
      </dsp:nvSpPr>
      <dsp:spPr>
        <a:xfrm>
          <a:off x="493394" y="0"/>
          <a:ext cx="5591810" cy="3651250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6EFF4-25CC-4B62-B6BB-8F4312758CD2}">
      <dsp:nvSpPr>
        <dsp:cNvPr id="0" name=""/>
        <dsp:cNvSpPr/>
      </dsp:nvSpPr>
      <dsp:spPr>
        <a:xfrm>
          <a:off x="4195" y="1095375"/>
          <a:ext cx="2075928" cy="14605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Reminder</a:t>
          </a:r>
          <a:endParaRPr lang="en-GB" sz="3200" kern="1200" dirty="0"/>
        </a:p>
      </dsp:txBody>
      <dsp:txXfrm>
        <a:off x="75491" y="1166671"/>
        <a:ext cx="1933336" cy="1317908"/>
      </dsp:txXfrm>
    </dsp:sp>
    <dsp:sp modelId="{DCB85054-38AC-48D8-A4B0-83E737DB06A1}">
      <dsp:nvSpPr>
        <dsp:cNvPr id="0" name=""/>
        <dsp:cNvSpPr/>
      </dsp:nvSpPr>
      <dsp:spPr>
        <a:xfrm>
          <a:off x="2251335" y="1095375"/>
          <a:ext cx="2075928" cy="14605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Concern</a:t>
          </a:r>
        </a:p>
      </dsp:txBody>
      <dsp:txXfrm>
        <a:off x="2322631" y="1166671"/>
        <a:ext cx="1933336" cy="1317908"/>
      </dsp:txXfrm>
    </dsp:sp>
    <dsp:sp modelId="{CD43811C-C74A-4D1C-98B5-D99A501362F9}">
      <dsp:nvSpPr>
        <dsp:cNvPr id="0" name=""/>
        <dsp:cNvSpPr/>
      </dsp:nvSpPr>
      <dsp:spPr>
        <a:xfrm>
          <a:off x="4498475" y="1095375"/>
          <a:ext cx="2075928" cy="14605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Detention</a:t>
          </a:r>
        </a:p>
      </dsp:txBody>
      <dsp:txXfrm>
        <a:off x="4569771" y="1166671"/>
        <a:ext cx="1933336" cy="131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3AE53-7AB3-4C44-ADA3-FD44F0558693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7456D-8909-46AC-81A0-6E9619A95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8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0795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2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5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8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71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7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6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9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8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7A38734-8BAF-4B1E-AB50-933AE42B67F9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04EFD53-50BF-44E3-B198-681C1508977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8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ddlepastoral@barnwell.herts.sch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ternetmatter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0937"/>
            <a:ext cx="2616562" cy="13681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"/>
          <a:stretch/>
        </p:blipFill>
        <p:spPr bwMode="auto">
          <a:xfrm>
            <a:off x="251520" y="381326"/>
            <a:ext cx="2016224" cy="151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48153"/>
            <a:ext cx="3267367" cy="184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Image result for jennifer ennis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steve redgrave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steve redgrave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026A1F-0ED5-40BE-B3A3-C62EB92AED3F}"/>
              </a:ext>
            </a:extLst>
          </p:cNvPr>
          <p:cNvSpPr/>
          <p:nvPr/>
        </p:nvSpPr>
        <p:spPr>
          <a:xfrm>
            <a:off x="291967" y="2124009"/>
            <a:ext cx="2466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Head of College</a:t>
            </a:r>
          </a:p>
          <a:p>
            <a:pPr algn="ctr"/>
            <a:r>
              <a:rPr lang="en-GB" dirty="0"/>
              <a:t>Mrs Brown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Assistant Head of College</a:t>
            </a:r>
          </a:p>
          <a:p>
            <a:pPr algn="ctr"/>
            <a:r>
              <a:rPr lang="en-GB" dirty="0"/>
              <a:t> Miss Field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Form Tutors </a:t>
            </a:r>
          </a:p>
          <a:p>
            <a:pPr algn="ctr"/>
            <a:r>
              <a:rPr lang="en-GB" dirty="0"/>
              <a:t>Mrs Palin</a:t>
            </a:r>
          </a:p>
          <a:p>
            <a:pPr algn="ctr"/>
            <a:r>
              <a:rPr lang="en-GB" dirty="0"/>
              <a:t>Mr Smith</a:t>
            </a:r>
          </a:p>
          <a:p>
            <a:pPr algn="ctr"/>
            <a:r>
              <a:rPr lang="en-GB" dirty="0"/>
              <a:t>Mrs </a:t>
            </a:r>
            <a:r>
              <a:rPr lang="en-GB" dirty="0" err="1"/>
              <a:t>Farrin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Ms Hart </a:t>
            </a:r>
          </a:p>
          <a:p>
            <a:pPr algn="ctr"/>
            <a:r>
              <a:rPr lang="en-GB" dirty="0"/>
              <a:t>Mrs Rowe / Mrs Scott</a:t>
            </a:r>
          </a:p>
          <a:p>
            <a:pPr algn="ctr"/>
            <a:r>
              <a:rPr lang="en-GB" dirty="0"/>
              <a:t>Ms Casey</a:t>
            </a:r>
          </a:p>
          <a:p>
            <a:pPr algn="ctr"/>
            <a:r>
              <a:rPr lang="en-GB" dirty="0"/>
              <a:t>Mrs Allen Wood</a:t>
            </a:r>
          </a:p>
          <a:p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7DB14D-2158-4537-812A-E84963CD73BB}"/>
              </a:ext>
            </a:extLst>
          </p:cNvPr>
          <p:cNvSpPr/>
          <p:nvPr/>
        </p:nvSpPr>
        <p:spPr>
          <a:xfrm>
            <a:off x="3338500" y="2124008"/>
            <a:ext cx="2466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Head of College</a:t>
            </a:r>
          </a:p>
          <a:p>
            <a:pPr algn="ctr"/>
            <a:r>
              <a:rPr lang="en-GB" dirty="0"/>
              <a:t>Mrs Carter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Assistant Head of College</a:t>
            </a:r>
          </a:p>
          <a:p>
            <a:pPr algn="ctr"/>
            <a:r>
              <a:rPr lang="en-GB" dirty="0"/>
              <a:t> Mr Harris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Form Tutors </a:t>
            </a:r>
            <a:endParaRPr lang="en-GB" dirty="0"/>
          </a:p>
          <a:p>
            <a:pPr algn="ctr"/>
            <a:r>
              <a:rPr lang="en-GB" dirty="0"/>
              <a:t>Mrs Perez Alonzo</a:t>
            </a:r>
          </a:p>
          <a:p>
            <a:pPr algn="ctr"/>
            <a:r>
              <a:rPr lang="en-GB" dirty="0"/>
              <a:t>Miss Ahmed</a:t>
            </a:r>
          </a:p>
          <a:p>
            <a:pPr algn="ctr"/>
            <a:r>
              <a:rPr lang="en-GB" dirty="0"/>
              <a:t>Miss Biggar</a:t>
            </a:r>
          </a:p>
          <a:p>
            <a:pPr algn="ctr"/>
            <a:r>
              <a:rPr lang="en-GB" dirty="0"/>
              <a:t>Ms Maynard</a:t>
            </a:r>
          </a:p>
          <a:p>
            <a:pPr algn="ctr"/>
            <a:r>
              <a:rPr lang="en-GB" dirty="0"/>
              <a:t>Miss </a:t>
            </a:r>
            <a:r>
              <a:rPr lang="en-GB" dirty="0" err="1"/>
              <a:t>Roffe</a:t>
            </a:r>
            <a:endParaRPr lang="en-GB" dirty="0"/>
          </a:p>
          <a:p>
            <a:pPr algn="ctr"/>
            <a:r>
              <a:rPr lang="en-GB" dirty="0"/>
              <a:t>Mr Franklin </a:t>
            </a:r>
          </a:p>
          <a:p>
            <a:pPr algn="ctr"/>
            <a:r>
              <a:rPr lang="en-GB" dirty="0"/>
              <a:t>Mr </a:t>
            </a:r>
            <a:r>
              <a:rPr lang="en-GB" dirty="0" err="1"/>
              <a:t>Mendlesohn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6BF4D8-D37F-42E9-8BD5-797AA2D8A298}"/>
              </a:ext>
            </a:extLst>
          </p:cNvPr>
          <p:cNvSpPr/>
          <p:nvPr/>
        </p:nvSpPr>
        <p:spPr>
          <a:xfrm>
            <a:off x="6325478" y="2142007"/>
            <a:ext cx="2466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Head of College</a:t>
            </a:r>
          </a:p>
          <a:p>
            <a:pPr algn="ctr"/>
            <a:r>
              <a:rPr lang="en-GB" dirty="0"/>
              <a:t>Miss Cowling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Assistant Head of College</a:t>
            </a:r>
          </a:p>
          <a:p>
            <a:pPr algn="ctr"/>
            <a:r>
              <a:rPr lang="en-GB" dirty="0"/>
              <a:t> Miss Clark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Form Tutors</a:t>
            </a:r>
          </a:p>
          <a:p>
            <a:pPr algn="ctr"/>
            <a:r>
              <a:rPr lang="en-GB" dirty="0"/>
              <a:t>Miss Campion</a:t>
            </a:r>
          </a:p>
          <a:p>
            <a:pPr algn="ctr"/>
            <a:r>
              <a:rPr lang="en-GB" dirty="0"/>
              <a:t>Mr Goodman </a:t>
            </a:r>
          </a:p>
          <a:p>
            <a:pPr algn="ctr"/>
            <a:r>
              <a:rPr lang="en-GB" dirty="0"/>
              <a:t>Miss </a:t>
            </a:r>
            <a:r>
              <a:rPr lang="en-GB" dirty="0" err="1"/>
              <a:t>Dinnegan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Mr Brown </a:t>
            </a:r>
          </a:p>
          <a:p>
            <a:pPr algn="ctr"/>
            <a:r>
              <a:rPr lang="en-GB" dirty="0"/>
              <a:t>Ms Woodard</a:t>
            </a:r>
          </a:p>
          <a:p>
            <a:pPr algn="ctr"/>
            <a:r>
              <a:rPr lang="en-GB" dirty="0"/>
              <a:t>Miss Chambers</a:t>
            </a:r>
          </a:p>
          <a:p>
            <a:pPr algn="ctr"/>
            <a:r>
              <a:rPr lang="en-GB" dirty="0"/>
              <a:t>Mrs Hassan</a:t>
            </a:r>
          </a:p>
        </p:txBody>
      </p:sp>
    </p:spTree>
    <p:extLst>
      <p:ext uri="{BB962C8B-B14F-4D97-AF65-F5344CB8AC3E}">
        <p14:creationId xmlns:p14="http://schemas.microsoft.com/office/powerpoint/2010/main" val="387400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pastoral communication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middlepastoral@barnwell.herts.sch.uk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email account is monitored and your query or concern will be forwarded to the most relevant member of staff. Staff aim to reply to parents within 24 hours. </a:t>
            </a:r>
          </a:p>
        </p:txBody>
      </p:sp>
    </p:spTree>
    <p:extLst>
      <p:ext uri="{BB962C8B-B14F-4D97-AF65-F5344CB8AC3E}">
        <p14:creationId xmlns:p14="http://schemas.microsoft.com/office/powerpoint/2010/main" val="196513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3 Step Plan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0275" y="2438400"/>
          <a:ext cx="657860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91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07288" cy="1143000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002060"/>
                </a:solidFill>
                <a:latin typeface="Elephant" pitchFamily="18" charset="0"/>
              </a:rPr>
              <a:t>Behaviour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1"/>
            <a:ext cx="8229600" cy="381642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3900" dirty="0">
                <a:latin typeface="Dotum"/>
                <a:ea typeface="Dotum"/>
              </a:rPr>
              <a:t>Standards – </a:t>
            </a:r>
            <a:r>
              <a:rPr lang="en-GB" sz="2000" b="1" dirty="0">
                <a:latin typeface="Dotum"/>
                <a:ea typeface="Dotum"/>
              </a:rPr>
              <a:t>30 minute detention</a:t>
            </a:r>
            <a:r>
              <a:rPr lang="en-GB" b="1" dirty="0">
                <a:latin typeface="Dotum"/>
                <a:ea typeface="Dotum"/>
              </a:rPr>
              <a:t>. Combined and sat on a Friday afterschool</a:t>
            </a:r>
            <a:endParaRPr lang="en-GB" sz="2000" b="1" dirty="0">
              <a:latin typeface="Dotum" pitchFamily="34" charset="-127"/>
              <a:ea typeface="Dotum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GB" sz="3900" dirty="0">
              <a:latin typeface="Dotum" pitchFamily="34" charset="-127"/>
              <a:ea typeface="Dotum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3900" dirty="0">
                <a:latin typeface="Dotum"/>
                <a:ea typeface="Dotum"/>
              </a:rPr>
              <a:t>Low Level Disruption – </a:t>
            </a:r>
            <a:r>
              <a:rPr lang="en-GB" sz="2000" b="1" dirty="0">
                <a:latin typeface="Dotum"/>
                <a:ea typeface="Dotum"/>
              </a:rPr>
              <a:t>45 minute detention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3900" dirty="0">
              <a:latin typeface="Dotum" pitchFamily="34" charset="-127"/>
              <a:ea typeface="Dotum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3900" dirty="0">
                <a:latin typeface="Dotum"/>
                <a:ea typeface="Dotum"/>
              </a:rPr>
              <a:t>Persistent Low Level Disruption- </a:t>
            </a:r>
            <a:r>
              <a:rPr lang="en-GB" sz="2000" b="1" dirty="0">
                <a:latin typeface="Dotum"/>
                <a:ea typeface="Dotum"/>
              </a:rPr>
              <a:t>60 minute detention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4400" dirty="0">
              <a:latin typeface="Dotum" pitchFamily="34" charset="-127"/>
              <a:ea typeface="Dotum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4400" dirty="0">
                <a:latin typeface="Dotum"/>
                <a:ea typeface="Dotum"/>
              </a:rPr>
              <a:t>Friday extended detention- </a:t>
            </a:r>
            <a:r>
              <a:rPr lang="en-GB" sz="2100" dirty="0">
                <a:latin typeface="Dotum"/>
                <a:ea typeface="Dotum"/>
              </a:rPr>
              <a:t>Between 3pm-6pm</a:t>
            </a:r>
            <a:endParaRPr lang="en-GB" sz="2100" dirty="0">
              <a:latin typeface="Dotum" pitchFamily="34" charset="-127"/>
              <a:ea typeface="Dotum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GB" sz="4400" dirty="0">
              <a:latin typeface="Dotum" pitchFamily="34" charset="-127"/>
              <a:ea typeface="Dotum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4400" dirty="0">
                <a:latin typeface="Dotum"/>
                <a:ea typeface="Dotum"/>
              </a:rPr>
              <a:t>Isolations – </a:t>
            </a:r>
            <a:r>
              <a:rPr lang="en-GB" sz="1800" dirty="0">
                <a:latin typeface="Dotum"/>
                <a:ea typeface="Dotum"/>
              </a:rPr>
              <a:t>Completed on the Upper Campus from 8:30am-4pm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4400" dirty="0">
              <a:latin typeface="Dotum"/>
              <a:ea typeface="Dotum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4400" dirty="0">
                <a:latin typeface="Dotum"/>
                <a:ea typeface="Dotum"/>
              </a:rPr>
              <a:t>Exclusions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17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73224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dirty="0">
                <a:solidFill>
                  <a:srgbClr val="FF0000"/>
                </a:solidFill>
                <a:latin typeface="Cooper Black" pitchFamily="18" charset="0"/>
              </a:rPr>
              <a:t>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00B050"/>
                </a:solidFill>
              </a:rPr>
              <a:t>College Points</a:t>
            </a:r>
          </a:p>
          <a:p>
            <a:pPr marL="0" indent="0" algn="ctr">
              <a:buNone/>
            </a:pPr>
            <a:br>
              <a:rPr lang="en-GB" sz="4800" b="1" dirty="0"/>
            </a:br>
            <a:r>
              <a:rPr lang="en-GB" sz="4800" b="1" dirty="0">
                <a:solidFill>
                  <a:srgbClr val="FFC000"/>
                </a:solidFill>
              </a:rPr>
              <a:t>PRIDE Points</a:t>
            </a:r>
            <a:br>
              <a:rPr lang="en-GB" sz="4400" b="1" dirty="0"/>
            </a:br>
            <a:endParaRPr lang="en-GB" sz="4400" b="1" dirty="0"/>
          </a:p>
        </p:txBody>
      </p:sp>
      <p:sp>
        <p:nvSpPr>
          <p:cNvPr id="4" name="5-Point Star 3"/>
          <p:cNvSpPr/>
          <p:nvPr/>
        </p:nvSpPr>
        <p:spPr>
          <a:xfrm>
            <a:off x="690642" y="188640"/>
            <a:ext cx="1440160" cy="1512168"/>
          </a:xfrm>
          <a:prstGeom prst="star5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2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13800" dirty="0">
                <a:solidFill>
                  <a:srgbClr val="00B050"/>
                </a:solidFill>
                <a:latin typeface="Cooper Black" pitchFamily="18" charset="0"/>
              </a:rPr>
              <a:t>P</a:t>
            </a:r>
            <a:r>
              <a:rPr lang="en-GB" sz="13800" dirty="0">
                <a:solidFill>
                  <a:srgbClr val="FF0000"/>
                </a:solidFill>
                <a:latin typeface="Cooper Black" pitchFamily="18" charset="0"/>
              </a:rPr>
              <a:t>R</a:t>
            </a:r>
            <a:r>
              <a:rPr lang="en-GB" sz="13800" dirty="0">
                <a:solidFill>
                  <a:srgbClr val="0070C0"/>
                </a:solidFill>
                <a:latin typeface="Cooper Black" pitchFamily="18" charset="0"/>
              </a:rPr>
              <a:t>I</a:t>
            </a:r>
            <a:r>
              <a:rPr lang="en-GB" sz="13800" dirty="0">
                <a:solidFill>
                  <a:srgbClr val="7030A0"/>
                </a:solidFill>
                <a:latin typeface="Cooper Black" pitchFamily="18" charset="0"/>
              </a:rPr>
              <a:t>D</a:t>
            </a:r>
            <a:r>
              <a:rPr lang="en-GB" sz="13800" dirty="0">
                <a:solidFill>
                  <a:srgbClr val="BA16A6"/>
                </a:solidFill>
                <a:latin typeface="Cooper Black" pitchFamily="18" charset="0"/>
              </a:rPr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00B050"/>
                </a:solidFill>
                <a:latin typeface="Dotum" pitchFamily="34" charset="-127"/>
                <a:ea typeface="Dotum" pitchFamily="34" charset="-127"/>
              </a:rPr>
              <a:t>Passionate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Resilient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70C0"/>
                </a:solidFill>
                <a:latin typeface="Dotum" pitchFamily="34" charset="-127"/>
                <a:ea typeface="Dotum" pitchFamily="34" charset="-127"/>
              </a:rPr>
              <a:t>Innovative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7030A0"/>
                </a:solidFill>
                <a:latin typeface="Dotum" pitchFamily="34" charset="-127"/>
                <a:ea typeface="Dotum" pitchFamily="34" charset="-127"/>
              </a:rPr>
              <a:t>Determined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BA16A6"/>
                </a:solidFill>
                <a:latin typeface="Dotum" pitchFamily="34" charset="-127"/>
                <a:ea typeface="Dotum" pitchFamily="34" charset="-127"/>
              </a:rPr>
              <a:t>Empathetic</a:t>
            </a:r>
            <a:r>
              <a:rPr lang="en-GB" sz="4800" dirty="0">
                <a:latin typeface="Dotum" pitchFamily="34" charset="-127"/>
                <a:ea typeface="Dotum" pitchFamily="34" charset="-127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83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708" y="6021288"/>
            <a:ext cx="3888432" cy="57267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https://www.internetmatters.org/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6" t="5582" r="1700" b="2968"/>
          <a:stretch/>
        </p:blipFill>
        <p:spPr>
          <a:xfrm>
            <a:off x="388660" y="1303221"/>
            <a:ext cx="837350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2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88DC8-BCEC-4288-9B92-C510B6E1EB91}"/>
              </a:ext>
            </a:extLst>
          </p:cNvPr>
          <p:cNvPicPr/>
          <p:nvPr/>
        </p:nvPicPr>
        <p:blipFill rotWithShape="1">
          <a:blip r:embed="rId2"/>
          <a:srcRect l="46817" t="14814" r="35284" b="41243"/>
          <a:stretch/>
        </p:blipFill>
        <p:spPr bwMode="auto">
          <a:xfrm>
            <a:off x="234444" y="139632"/>
            <a:ext cx="1773559" cy="2418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3ECA2-BB59-4F16-B9BE-DFCCA9AFD6CA}"/>
              </a:ext>
            </a:extLst>
          </p:cNvPr>
          <p:cNvPicPr/>
          <p:nvPr/>
        </p:nvPicPr>
        <p:blipFill rotWithShape="1">
          <a:blip r:embed="rId3"/>
          <a:srcRect l="68644" t="14598" r="12624" b="41605"/>
          <a:stretch/>
        </p:blipFill>
        <p:spPr bwMode="auto">
          <a:xfrm>
            <a:off x="7121189" y="4221088"/>
            <a:ext cx="1843299" cy="2397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95765F-A200-4FDD-8332-CA3AE07D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568345"/>
            <a:ext cx="5070300" cy="1560716"/>
          </a:xfrm>
        </p:spPr>
        <p:txBody>
          <a:bodyPr/>
          <a:lstStyle/>
          <a:p>
            <a:r>
              <a:rPr lang="en-GB" dirty="0"/>
              <a:t>Further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66CD2B-EA8C-430A-BD85-A21C0456FD46}"/>
              </a:ext>
            </a:extLst>
          </p:cNvPr>
          <p:cNvSpPr/>
          <p:nvPr/>
        </p:nvSpPr>
        <p:spPr>
          <a:xfrm>
            <a:off x="395536" y="2636912"/>
            <a:ext cx="6492204" cy="351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may be times when students need external support to help with issues in or outside of school. At Barnwell we pride ourselves on our student focussed approach and have a variety of agencies that support the school.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students cannot be supported in school, we are able to refer to more appropriate agencies. Please contact the pastoral team if additional support is required.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‘parent support’ section of the school website, you can also find lots of helpful guides ranging from social media to anxiety and exam stress. </a:t>
            </a:r>
          </a:p>
        </p:txBody>
      </p:sp>
    </p:spTree>
    <p:extLst>
      <p:ext uri="{BB962C8B-B14F-4D97-AF65-F5344CB8AC3E}">
        <p14:creationId xmlns:p14="http://schemas.microsoft.com/office/powerpoint/2010/main" val="154123231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314</TotalTime>
  <Words>315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Dotum</vt:lpstr>
      <vt:lpstr>Calibri</vt:lpstr>
      <vt:lpstr>Century Schoolbook</vt:lpstr>
      <vt:lpstr>Cooper Black</vt:lpstr>
      <vt:lpstr>Corbel</vt:lpstr>
      <vt:lpstr>Elephant</vt:lpstr>
      <vt:lpstr>Feathered</vt:lpstr>
      <vt:lpstr>PowerPoint Presentation</vt:lpstr>
      <vt:lpstr>Staff contact</vt:lpstr>
      <vt:lpstr>3 Step Plan </vt:lpstr>
      <vt:lpstr>Behaviour Concerns</vt:lpstr>
      <vt:lpstr>REWARDS</vt:lpstr>
      <vt:lpstr>PRIDE</vt:lpstr>
      <vt:lpstr>How can you help at home?</vt:lpstr>
      <vt:lpstr>Further Support</vt:lpstr>
    </vt:vector>
  </TitlesOfParts>
  <Company>Barnwell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Scenarios</dc:title>
  <dc:creator>Leanne Cowling</dc:creator>
  <cp:lastModifiedBy>Shelagh Mackey</cp:lastModifiedBy>
  <cp:revision>43</cp:revision>
  <dcterms:created xsi:type="dcterms:W3CDTF">2015-07-08T07:40:21Z</dcterms:created>
  <dcterms:modified xsi:type="dcterms:W3CDTF">2020-01-14T16:00:26Z</dcterms:modified>
</cp:coreProperties>
</file>