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1" r:id="rId2"/>
    <p:sldId id="262" r:id="rId3"/>
    <p:sldId id="263" r:id="rId4"/>
    <p:sldId id="264" r:id="rId5"/>
    <p:sldId id="265" r:id="rId6"/>
    <p:sldId id="266" r:id="rId7"/>
    <p:sldId id="267" r:id="rId8"/>
    <p:sldId id="268"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1A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p:restoredTop sz="94900"/>
  </p:normalViewPr>
  <p:slideViewPr>
    <p:cSldViewPr snapToGrid="0" snapToObjects="1">
      <p:cViewPr varScale="1">
        <p:scale>
          <a:sx n="81" d="100"/>
          <a:sy n="81" d="100"/>
        </p:scale>
        <p:origin x="96" y="3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5FE84-B70D-0E47-BB91-81E9E6139EC5}" type="datetimeFigureOut">
              <a:rPr lang="en-US" smtClean="0"/>
              <a:t>7/2/2021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68268-7EFE-BE44-BDBB-306581338C30}" type="slidenum">
              <a:rPr lang="en-US" smtClean="0"/>
              <a:t>‹#›</a:t>
            </a:fld>
            <a:endParaRPr lang="en-US"/>
          </a:p>
        </p:txBody>
      </p:sp>
    </p:spTree>
    <p:extLst>
      <p:ext uri="{BB962C8B-B14F-4D97-AF65-F5344CB8AC3E}">
        <p14:creationId xmlns:p14="http://schemas.microsoft.com/office/powerpoint/2010/main" val="999991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2EA7-EEAD-3D41-AA13-D1E6DB862F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F3151B1-BE29-BE45-82EE-B097A4251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699C86B-9A86-FE44-BA1A-0812D40403D3}"/>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5" name="Footer Placeholder 4">
            <a:extLst>
              <a:ext uri="{FF2B5EF4-FFF2-40B4-BE49-F238E27FC236}">
                <a16:creationId xmlns:a16="http://schemas.microsoft.com/office/drawing/2014/main" id="{5C0DFDAF-3E63-7848-B5A4-2A3D7F623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E9575-4DE3-ED4E-853D-A29789BB8113}"/>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336394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E2FD-727D-7649-B014-229FA6A31A6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B5E8C9-E308-4845-8240-52895DB202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708986-F803-CF42-8C78-C9A5D152B00E}"/>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5" name="Footer Placeholder 4">
            <a:extLst>
              <a:ext uri="{FF2B5EF4-FFF2-40B4-BE49-F238E27FC236}">
                <a16:creationId xmlns:a16="http://schemas.microsoft.com/office/drawing/2014/main" id="{523867FF-9911-1342-B938-772B4A7C7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31AB7-B688-744E-BD8E-4AF98EAE1EFD}"/>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18086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227E63-FE96-814B-8197-B270CB9138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13129C5-EC61-FC4A-B22B-31342B2E6BB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0D7867-796A-F340-8056-AEF5C226FB4B}"/>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5" name="Footer Placeholder 4">
            <a:extLst>
              <a:ext uri="{FF2B5EF4-FFF2-40B4-BE49-F238E27FC236}">
                <a16:creationId xmlns:a16="http://schemas.microsoft.com/office/drawing/2014/main" id="{2D1D0F91-784E-2545-8D64-8D9BE2A25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1AED6-DB8B-C244-A93D-C1B923EB4AFF}"/>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35404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B943-90CD-D04E-A0AD-E3521304D6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445078-AEF8-314E-A564-E68868E167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162199-ECCF-6C4F-920E-8FE8425E8120}"/>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5" name="Footer Placeholder 4">
            <a:extLst>
              <a:ext uri="{FF2B5EF4-FFF2-40B4-BE49-F238E27FC236}">
                <a16:creationId xmlns:a16="http://schemas.microsoft.com/office/drawing/2014/main" id="{FA72D17D-2737-694F-A544-AD59711A6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D5020-D5C3-2D47-8EE2-90F845C77F59}"/>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374041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5937-7AEF-AB40-8237-2A28E1C3703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8F5DEF2-7701-6240-AC36-1677F3278B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CD668E-A227-7B46-ACF9-97A2ED3230EE}"/>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5" name="Footer Placeholder 4">
            <a:extLst>
              <a:ext uri="{FF2B5EF4-FFF2-40B4-BE49-F238E27FC236}">
                <a16:creationId xmlns:a16="http://schemas.microsoft.com/office/drawing/2014/main" id="{21EC2B8D-E390-2346-ABA1-8732F7FE9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2CF1C-0CDD-9A46-BFE4-D4BF5D964576}"/>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236159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8353-3A37-BF4E-9724-77B86611DA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47C98F-6879-0348-B6C9-3DEF8A9A85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ECF5CD8-FF69-D543-B247-D69314D44F6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05CD340-5FB7-B340-852D-A5F193E4CEF8}"/>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6" name="Footer Placeholder 5">
            <a:extLst>
              <a:ext uri="{FF2B5EF4-FFF2-40B4-BE49-F238E27FC236}">
                <a16:creationId xmlns:a16="http://schemas.microsoft.com/office/drawing/2014/main" id="{DF643FC6-D30E-1548-8673-8657E97A7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380E0-0CC1-4D41-A3A0-256BFFEBC6DC}"/>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224669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606B-1F21-DA4D-A40C-DF9DB14ACA1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7F4F4A-4711-1744-9FC8-854176DDA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4E463BC-002C-7949-978F-A2025E067B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819C67E-36A1-014A-AD09-780475CC9A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32F51C-64B9-BB43-85F8-93E73348407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CB806E-D509-304C-A190-34CAC0F3B224}"/>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8" name="Footer Placeholder 7">
            <a:extLst>
              <a:ext uri="{FF2B5EF4-FFF2-40B4-BE49-F238E27FC236}">
                <a16:creationId xmlns:a16="http://schemas.microsoft.com/office/drawing/2014/main" id="{5F3E0BC6-5237-0F4A-8014-7EBC8F4BAE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DFD337-8449-1D43-A501-5292986940AF}"/>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98800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C71B-4EF8-4B49-9240-251BC1DE60D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D2EC24-6E7E-4C4F-BE29-DA287A6B1B46}"/>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4" name="Footer Placeholder 3">
            <a:extLst>
              <a:ext uri="{FF2B5EF4-FFF2-40B4-BE49-F238E27FC236}">
                <a16:creationId xmlns:a16="http://schemas.microsoft.com/office/drawing/2014/main" id="{2E5034BD-87B7-7942-8F2E-067CEE7530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5E39A9-A114-0F43-8D14-49E909C50879}"/>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269753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000A9-CAA8-674E-9E1B-4910D5F8ACFF}"/>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3" name="Footer Placeholder 2">
            <a:extLst>
              <a:ext uri="{FF2B5EF4-FFF2-40B4-BE49-F238E27FC236}">
                <a16:creationId xmlns:a16="http://schemas.microsoft.com/office/drawing/2014/main" id="{B89858EE-131B-6341-A59D-81C5A0E6E5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462AA5-7BE4-674F-8FAC-BA69789A16CB}"/>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199409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C095-8F94-E64C-90B7-EE15D73CCA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5190406-1E98-4243-BB07-9C291B32C2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9320DC2-B804-FD44-9A61-1120A2C63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F5DEC6-4961-5C4C-B2BF-72FC9CBCDC64}"/>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6" name="Footer Placeholder 5">
            <a:extLst>
              <a:ext uri="{FF2B5EF4-FFF2-40B4-BE49-F238E27FC236}">
                <a16:creationId xmlns:a16="http://schemas.microsoft.com/office/drawing/2014/main" id="{2A498876-71AB-0D4D-A98D-FC485C409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02285-31EC-0146-B709-643972AA86E7}"/>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5562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0BFF-B8C9-DE49-AB19-0F6E74107F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839F6F4-8C88-1C40-B421-89C58F8DA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F41140-8349-5E42-A335-09D70B497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CDAF34-9AEC-C946-86EC-4BC6CDCC6D2C}"/>
              </a:ext>
            </a:extLst>
          </p:cNvPr>
          <p:cNvSpPr>
            <a:spLocks noGrp="1"/>
          </p:cNvSpPr>
          <p:nvPr>
            <p:ph type="dt" sz="half" idx="10"/>
          </p:nvPr>
        </p:nvSpPr>
        <p:spPr/>
        <p:txBody>
          <a:bodyPr/>
          <a:lstStyle/>
          <a:p>
            <a:fld id="{3B6B5228-FFED-BA4A-8694-8C263ABB9ACC}" type="datetimeFigureOut">
              <a:rPr lang="en-US" smtClean="0"/>
              <a:t>7/2/2021</a:t>
            </a:fld>
            <a:endParaRPr lang="en-US"/>
          </a:p>
        </p:txBody>
      </p:sp>
      <p:sp>
        <p:nvSpPr>
          <p:cNvPr id="6" name="Footer Placeholder 5">
            <a:extLst>
              <a:ext uri="{FF2B5EF4-FFF2-40B4-BE49-F238E27FC236}">
                <a16:creationId xmlns:a16="http://schemas.microsoft.com/office/drawing/2014/main" id="{51BFF67E-85B8-5245-B6DF-B32B82E2B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18554-3FAF-1F47-84C9-475496A40D3A}"/>
              </a:ext>
            </a:extLst>
          </p:cNvPr>
          <p:cNvSpPr>
            <a:spLocks noGrp="1"/>
          </p:cNvSpPr>
          <p:nvPr>
            <p:ph type="sldNum" sz="quarter" idx="12"/>
          </p:nvPr>
        </p:nvSpPr>
        <p:spPr/>
        <p:txBody>
          <a:bodyPr/>
          <a:lstStyle/>
          <a:p>
            <a:fld id="{9A6E2447-17AF-354F-8F08-81EC71D86657}" type="slidenum">
              <a:rPr lang="en-US" smtClean="0"/>
              <a:t>‹#›</a:t>
            </a:fld>
            <a:endParaRPr lang="en-US"/>
          </a:p>
        </p:txBody>
      </p:sp>
    </p:spTree>
    <p:extLst>
      <p:ext uri="{BB962C8B-B14F-4D97-AF65-F5344CB8AC3E}">
        <p14:creationId xmlns:p14="http://schemas.microsoft.com/office/powerpoint/2010/main" val="157618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9A6BA9-90D1-4649-A628-43F5FEE86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D99E488-B165-774C-A1BD-59175B009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45DCA5-14B4-FB4C-A28B-CCA5552A02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B5228-FFED-BA4A-8694-8C263ABB9ACC}" type="datetimeFigureOut">
              <a:rPr lang="en-US" smtClean="0"/>
              <a:t>7/2/2021</a:t>
            </a:fld>
            <a:endParaRPr lang="en-US"/>
          </a:p>
        </p:txBody>
      </p:sp>
      <p:sp>
        <p:nvSpPr>
          <p:cNvPr id="5" name="Footer Placeholder 4">
            <a:extLst>
              <a:ext uri="{FF2B5EF4-FFF2-40B4-BE49-F238E27FC236}">
                <a16:creationId xmlns:a16="http://schemas.microsoft.com/office/drawing/2014/main" id="{77308681-049B-5E49-A4E6-F608F400D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731682-7D26-3641-86FD-9C7D475AF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E2447-17AF-354F-8F08-81EC71D86657}" type="slidenum">
              <a:rPr lang="en-US" smtClean="0"/>
              <a:t>‹#›</a:t>
            </a:fld>
            <a:endParaRPr lang="en-US"/>
          </a:p>
        </p:txBody>
      </p:sp>
      <p:pic>
        <p:nvPicPr>
          <p:cNvPr id="7" name="image8.jpeg" descr="A drawing of a face&#10;&#10;Description automatically generated">
            <a:extLst>
              <a:ext uri="{FF2B5EF4-FFF2-40B4-BE49-F238E27FC236}">
                <a16:creationId xmlns:a16="http://schemas.microsoft.com/office/drawing/2014/main" id="{226893ED-F5A1-9943-9D66-F7814985E39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280308" y="286746"/>
            <a:ext cx="1564396" cy="929896"/>
          </a:xfrm>
          <a:prstGeom prst="rect">
            <a:avLst/>
          </a:prstGeom>
          <a:ln w="12700">
            <a:miter lim="400000"/>
          </a:ln>
        </p:spPr>
      </p:pic>
      <p:sp>
        <p:nvSpPr>
          <p:cNvPr id="8" name="Rectangle 7">
            <a:extLst>
              <a:ext uri="{FF2B5EF4-FFF2-40B4-BE49-F238E27FC236}">
                <a16:creationId xmlns:a16="http://schemas.microsoft.com/office/drawing/2014/main" id="{346AB338-71CC-EF40-A049-2AAA4F34D1A3}"/>
              </a:ext>
            </a:extLst>
          </p:cNvPr>
          <p:cNvSpPr/>
          <p:nvPr userDrawn="1"/>
        </p:nvSpPr>
        <p:spPr>
          <a:xfrm>
            <a:off x="0" y="6686550"/>
            <a:ext cx="12192000" cy="171450"/>
          </a:xfrm>
          <a:prstGeom prst="rect">
            <a:avLst/>
          </a:prstGeom>
          <a:solidFill>
            <a:srgbClr val="2C1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656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F61B41-6D50-C246-AEBD-E34556DF4D76}"/>
              </a:ext>
            </a:extLst>
          </p:cNvPr>
          <p:cNvSpPr>
            <a:spLocks noGrp="1"/>
          </p:cNvSpPr>
          <p:nvPr>
            <p:ph type="ctrTitle"/>
          </p:nvPr>
        </p:nvSpPr>
        <p:spPr>
          <a:xfrm>
            <a:off x="1524000" y="867367"/>
            <a:ext cx="9144000" cy="1381188"/>
          </a:xfrm>
        </p:spPr>
        <p:txBody>
          <a:bodyPr anchor="ctr">
            <a:normAutofit/>
          </a:bodyPr>
          <a:lstStyle/>
          <a:p>
            <a:r>
              <a:rPr lang="en-US" sz="6500" b="1" dirty="0">
                <a:latin typeface="+mn-lt"/>
              </a:rPr>
              <a:t>Reflections</a:t>
            </a:r>
          </a:p>
        </p:txBody>
      </p:sp>
      <p:sp>
        <p:nvSpPr>
          <p:cNvPr id="3" name="Subtitle 2">
            <a:extLst>
              <a:ext uri="{FF2B5EF4-FFF2-40B4-BE49-F238E27FC236}">
                <a16:creationId xmlns:a16="http://schemas.microsoft.com/office/drawing/2014/main" id="{EAF4C8C6-CAB0-CE45-BC83-18BB0C694F7F}"/>
              </a:ext>
            </a:extLst>
          </p:cNvPr>
          <p:cNvSpPr>
            <a:spLocks noGrp="1"/>
          </p:cNvSpPr>
          <p:nvPr>
            <p:ph type="subTitle" idx="1"/>
          </p:nvPr>
        </p:nvSpPr>
        <p:spPr>
          <a:xfrm>
            <a:off x="1388075" y="3046691"/>
            <a:ext cx="9144000" cy="762000"/>
          </a:xfrm>
        </p:spPr>
        <p:txBody>
          <a:bodyPr>
            <a:noAutofit/>
          </a:bodyPr>
          <a:lstStyle/>
          <a:p>
            <a:r>
              <a:rPr lang="en-US" sz="5400" dirty="0">
                <a:solidFill>
                  <a:srgbClr val="2C1A93"/>
                </a:solidFill>
              </a:rPr>
              <a:t>3: Lockdown</a:t>
            </a:r>
          </a:p>
        </p:txBody>
      </p:sp>
    </p:spTree>
    <p:extLst>
      <p:ext uri="{BB962C8B-B14F-4D97-AF65-F5344CB8AC3E}">
        <p14:creationId xmlns:p14="http://schemas.microsoft.com/office/powerpoint/2010/main" val="22402320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water, blue, sitting, swimming&#10;&#10;Description automatically generated">
            <a:extLst>
              <a:ext uri="{FF2B5EF4-FFF2-40B4-BE49-F238E27FC236}">
                <a16:creationId xmlns:a16="http://schemas.microsoft.com/office/drawing/2014/main" id="{5539645F-332D-F746-B370-22AB436517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D8C199F-9FB9-AB47-ACED-A358FFA56B6A}"/>
              </a:ext>
            </a:extLst>
          </p:cNvPr>
          <p:cNvSpPr>
            <a:spLocks noGrp="1"/>
          </p:cNvSpPr>
          <p:nvPr>
            <p:ph type="ctrTitle"/>
          </p:nvPr>
        </p:nvSpPr>
        <p:spPr>
          <a:xfrm>
            <a:off x="8022021" y="3231931"/>
            <a:ext cx="3852041" cy="1834056"/>
          </a:xfrm>
        </p:spPr>
        <p:txBody>
          <a:bodyPr>
            <a:normAutofit fontScale="90000"/>
          </a:bodyPr>
          <a:lstStyle/>
          <a:p>
            <a:r>
              <a:rPr lang="en-GB" sz="4000" b="1" dirty="0">
                <a:solidFill>
                  <a:srgbClr val="2C1A93"/>
                </a:solidFill>
                <a:latin typeface="+mn-lt"/>
              </a:rPr>
              <a:t>Small changes make a big impact. </a:t>
            </a:r>
            <a:br>
              <a:rPr lang="en-GB" sz="3700" dirty="0"/>
            </a:br>
            <a:endParaRPr lang="en-US" sz="3700" dirty="0"/>
          </a:p>
        </p:txBody>
      </p:sp>
      <p:sp>
        <p:nvSpPr>
          <p:cNvPr id="3" name="Subtitle 2">
            <a:extLst>
              <a:ext uri="{FF2B5EF4-FFF2-40B4-BE49-F238E27FC236}">
                <a16:creationId xmlns:a16="http://schemas.microsoft.com/office/drawing/2014/main" id="{707FE3CF-78C9-FC46-9376-C9D1D91E8D8E}"/>
              </a:ext>
            </a:extLst>
          </p:cNvPr>
          <p:cNvSpPr>
            <a:spLocks noGrp="1"/>
          </p:cNvSpPr>
          <p:nvPr>
            <p:ph type="subTitle" idx="1"/>
          </p:nvPr>
        </p:nvSpPr>
        <p:spPr>
          <a:xfrm>
            <a:off x="7782910" y="5404172"/>
            <a:ext cx="4330262" cy="1232266"/>
          </a:xfrm>
        </p:spPr>
        <p:txBody>
          <a:bodyPr>
            <a:normAutofit/>
          </a:bodyPr>
          <a:lstStyle/>
          <a:p>
            <a:r>
              <a:rPr lang="en-GB" sz="2000" dirty="0">
                <a:solidFill>
                  <a:srgbClr val="2C1A93"/>
                </a:solidFill>
              </a:rPr>
              <a:t>We may not see it straight away but what we are doing now will help to save thousands of lives. </a:t>
            </a:r>
            <a:endParaRPr lang="en-US" sz="2000" dirty="0">
              <a:solidFill>
                <a:srgbClr val="2C1A93"/>
              </a:solidFill>
            </a:endParaRP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52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standing in front of a sunset&#10;&#10;Description automatically generated">
            <a:extLst>
              <a:ext uri="{FF2B5EF4-FFF2-40B4-BE49-F238E27FC236}">
                <a16:creationId xmlns:a16="http://schemas.microsoft.com/office/drawing/2014/main" id="{CBC8DA68-876D-064B-A44E-BD398161FB22}"/>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2B18E975-2442-5541-BC2C-4F00671B608A}"/>
              </a:ext>
            </a:extLst>
          </p:cNvPr>
          <p:cNvSpPr>
            <a:spLocks noGrp="1"/>
          </p:cNvSpPr>
          <p:nvPr>
            <p:ph type="ctrTitle"/>
          </p:nvPr>
        </p:nvSpPr>
        <p:spPr>
          <a:xfrm>
            <a:off x="1524000" y="3807540"/>
            <a:ext cx="9144000" cy="2900518"/>
          </a:xfrm>
        </p:spPr>
        <p:txBody>
          <a:bodyPr>
            <a:normAutofit/>
          </a:bodyPr>
          <a:lstStyle/>
          <a:p>
            <a:r>
              <a:rPr lang="en-GB" b="1" dirty="0">
                <a:solidFill>
                  <a:srgbClr val="FFFFFF"/>
                </a:solidFill>
                <a:latin typeface="+mn-lt"/>
              </a:rPr>
              <a:t>n</a:t>
            </a:r>
            <a:r>
              <a:rPr lang="en-GB" b="1">
                <a:solidFill>
                  <a:srgbClr val="FFFFFF"/>
                </a:solidFill>
                <a:latin typeface="+mn-lt"/>
              </a:rPr>
              <a:t>ow </a:t>
            </a:r>
            <a:r>
              <a:rPr lang="en-GB" b="1" dirty="0">
                <a:solidFill>
                  <a:srgbClr val="FFFFFF"/>
                </a:solidFill>
                <a:latin typeface="+mn-lt"/>
              </a:rPr>
              <a:t>is the time! </a:t>
            </a:r>
            <a:br>
              <a:rPr lang="en-GB" dirty="0">
                <a:solidFill>
                  <a:srgbClr val="FFFFFF"/>
                </a:solidFill>
              </a:rPr>
            </a:br>
            <a:endParaRPr lang="en-US" dirty="0">
              <a:solidFill>
                <a:srgbClr val="FFFFFF"/>
              </a:solidFill>
            </a:endParaRPr>
          </a:p>
        </p:txBody>
      </p:sp>
      <p:sp>
        <p:nvSpPr>
          <p:cNvPr id="3" name="Subtitle 2">
            <a:extLst>
              <a:ext uri="{FF2B5EF4-FFF2-40B4-BE49-F238E27FC236}">
                <a16:creationId xmlns:a16="http://schemas.microsoft.com/office/drawing/2014/main" id="{DAC35A22-5F05-A34D-A81B-EF0B6BF43639}"/>
              </a:ext>
            </a:extLst>
          </p:cNvPr>
          <p:cNvSpPr>
            <a:spLocks noGrp="1"/>
          </p:cNvSpPr>
          <p:nvPr>
            <p:ph type="subTitle" idx="1"/>
          </p:nvPr>
        </p:nvSpPr>
        <p:spPr>
          <a:xfrm>
            <a:off x="-972066" y="245482"/>
            <a:ext cx="9144000" cy="1098395"/>
          </a:xfrm>
        </p:spPr>
        <p:txBody>
          <a:bodyPr>
            <a:normAutofit/>
          </a:bodyPr>
          <a:lstStyle/>
          <a:p>
            <a:r>
              <a:rPr lang="en-GB" sz="3200" dirty="0">
                <a:solidFill>
                  <a:srgbClr val="FFFFFF"/>
                </a:solidFill>
              </a:rPr>
              <a:t>If you ever wanted to be a real-life hero…</a:t>
            </a:r>
            <a:endParaRPr lang="en-US" sz="3200" dirty="0">
              <a:solidFill>
                <a:srgbClr val="FFFFFF"/>
              </a:solidFill>
            </a:endParaRPr>
          </a:p>
        </p:txBody>
      </p:sp>
    </p:spTree>
    <p:extLst>
      <p:ext uri="{BB962C8B-B14F-4D97-AF65-F5344CB8AC3E}">
        <p14:creationId xmlns:p14="http://schemas.microsoft.com/office/powerpoint/2010/main" val="19870118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475189-77A4-7D4C-A9B3-7E945DE000A3}"/>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3300" b="1" kern="1200" dirty="0">
                <a:solidFill>
                  <a:srgbClr val="FFFFFF"/>
                </a:solidFill>
                <a:latin typeface="+mn-lt"/>
                <a:ea typeface="+mj-ea"/>
                <a:cs typeface="+mj-cs"/>
              </a:rPr>
              <a:t>The government have asked us to lockdown so that we can help save lives.</a:t>
            </a:r>
            <a:br>
              <a:rPr lang="en-US" sz="3300" kern="1200" dirty="0">
                <a:solidFill>
                  <a:srgbClr val="FFFFFF"/>
                </a:solidFill>
                <a:latin typeface="+mj-lt"/>
                <a:ea typeface="+mj-ea"/>
                <a:cs typeface="+mj-cs"/>
              </a:rPr>
            </a:br>
            <a:endParaRPr lang="en-US" sz="33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D8F2CE13-552A-5B44-8A0B-61C11F8C1A7F}"/>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How will this be possible?</a:t>
            </a:r>
          </a:p>
        </p:txBody>
      </p:sp>
    </p:spTree>
    <p:extLst>
      <p:ext uri="{BB962C8B-B14F-4D97-AF65-F5344CB8AC3E}">
        <p14:creationId xmlns:p14="http://schemas.microsoft.com/office/powerpoint/2010/main" val="168513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hoto, table, room, white&#10;&#10;Description automatically generated">
            <a:extLst>
              <a:ext uri="{FF2B5EF4-FFF2-40B4-BE49-F238E27FC236}">
                <a16:creationId xmlns:a16="http://schemas.microsoft.com/office/drawing/2014/main" id="{E359C159-9F0F-AD49-B669-B7C4798E5C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8"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5F7CD2-D3D7-1E4E-B82B-4FB84E2D2823}"/>
              </a:ext>
            </a:extLst>
          </p:cNvPr>
          <p:cNvSpPr>
            <a:spLocks noGrp="1"/>
          </p:cNvSpPr>
          <p:nvPr>
            <p:ph type="title"/>
          </p:nvPr>
        </p:nvSpPr>
        <p:spPr>
          <a:xfrm>
            <a:off x="490537" y="5575312"/>
            <a:ext cx="11210925" cy="1282678"/>
          </a:xfrm>
        </p:spPr>
        <p:txBody>
          <a:bodyPr vert="horz" lIns="91440" tIns="45720" rIns="91440" bIns="45720" rtlCol="0" anchor="ctr">
            <a:noAutofit/>
          </a:bodyPr>
          <a:lstStyle/>
          <a:p>
            <a:pPr algn="ctr"/>
            <a:r>
              <a:rPr lang="en-US" sz="2700" b="1" dirty="0">
                <a:solidFill>
                  <a:srgbClr val="2C1A93"/>
                </a:solidFill>
                <a:latin typeface="+mn-lt"/>
              </a:rPr>
              <a:t>Well, if we stay inside then we won’t spread any virus if we’ve picked it up. It’s likely that most people will recover if they pick up the virus but many people who have existing health conditions may not. We are doing what we can, to save others.</a:t>
            </a:r>
            <a:br>
              <a:rPr lang="en-US" sz="1600" dirty="0">
                <a:solidFill>
                  <a:schemeClr val="tx1">
                    <a:lumMod val="85000"/>
                    <a:lumOff val="15000"/>
                  </a:schemeClr>
                </a:solidFill>
              </a:rPr>
            </a:br>
            <a:endParaRPr lang="en-US" sz="1600" dirty="0">
              <a:solidFill>
                <a:schemeClr val="tx1">
                  <a:lumMod val="85000"/>
                  <a:lumOff val="15000"/>
                </a:schemeClr>
              </a:solidFill>
            </a:endParaRPr>
          </a:p>
        </p:txBody>
      </p:sp>
      <p:cxnSp>
        <p:nvCxnSpPr>
          <p:cNvPr id="39"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4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D35C8AA-AE13-6D4F-8684-CF02CD491751}"/>
              </a:ext>
            </a:extLst>
          </p:cNvPr>
          <p:cNvSpPr>
            <a:spLocks noGrp="1"/>
          </p:cNvSpPr>
          <p:nvPr>
            <p:ph type="title"/>
          </p:nvPr>
        </p:nvSpPr>
        <p:spPr>
          <a:xfrm>
            <a:off x="8356847" y="3853450"/>
            <a:ext cx="3706832" cy="2991818"/>
          </a:xfrm>
        </p:spPr>
        <p:txBody>
          <a:bodyPr vert="horz" lIns="91440" tIns="45720" rIns="91440" bIns="45720" rtlCol="0" anchor="b">
            <a:normAutofit/>
          </a:bodyPr>
          <a:lstStyle/>
          <a:p>
            <a:r>
              <a:rPr lang="en-US" sz="3600" b="1" dirty="0">
                <a:solidFill>
                  <a:srgbClr val="2C1A93"/>
                </a:solidFill>
                <a:latin typeface="Calibri" panose="020F0502020204030204" pitchFamily="34" charset="0"/>
                <a:cs typeface="Calibri" panose="020F0502020204030204" pitchFamily="34" charset="0"/>
              </a:rPr>
              <a:t>All of us get our chance to be everyday heroes.</a:t>
            </a:r>
            <a:br>
              <a:rPr lang="en-US" sz="3400" dirty="0"/>
            </a:br>
            <a:endParaRPr lang="en-US" sz="3400" dirty="0"/>
          </a:p>
        </p:txBody>
      </p:sp>
      <p:sp>
        <p:nvSpPr>
          <p:cNvPr id="48"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Shape 51">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Picture 5">
            <a:extLst>
              <a:ext uri="{FF2B5EF4-FFF2-40B4-BE49-F238E27FC236}">
                <a16:creationId xmlns:a16="http://schemas.microsoft.com/office/drawing/2014/main" id="{726FADE9-D25B-3C4D-8A15-7CA8CF41F6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41755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AACDE2-E039-F94B-9940-8D2982E1EFEF}"/>
              </a:ext>
            </a:extLst>
          </p:cNvPr>
          <p:cNvSpPr>
            <a:spLocks noGrp="1"/>
          </p:cNvSpPr>
          <p:nvPr>
            <p:ph type="title"/>
          </p:nvPr>
        </p:nvSpPr>
        <p:spPr>
          <a:xfrm>
            <a:off x="2555631" y="1960922"/>
            <a:ext cx="7080738" cy="3974124"/>
          </a:xfrm>
        </p:spPr>
        <p:txBody>
          <a:bodyPr vert="horz" lIns="91440" tIns="45720" rIns="91440" bIns="45720" rtlCol="0" anchor="ctr">
            <a:normAutofit/>
          </a:bodyPr>
          <a:lstStyle/>
          <a:p>
            <a:pPr algn="ctr"/>
            <a:r>
              <a:rPr lang="en-US" sz="5400" b="1" dirty="0">
                <a:solidFill>
                  <a:srgbClr val="2C1A93"/>
                </a:solidFill>
                <a:latin typeface="Calibri" panose="020F0502020204030204" pitchFamily="34" charset="0"/>
                <a:cs typeface="Calibri" panose="020F0502020204030204" pitchFamily="34" charset="0"/>
              </a:rPr>
              <a:t>If we all play our part, we can make a difference.</a:t>
            </a:r>
            <a:br>
              <a:rPr lang="en-US" sz="5400" dirty="0">
                <a:solidFill>
                  <a:schemeClr val="bg1">
                    <a:lumMod val="95000"/>
                    <a:lumOff val="5000"/>
                  </a:schemeClr>
                </a:solidFill>
              </a:rPr>
            </a:br>
            <a:endParaRPr lang="en-US" sz="5400" dirty="0">
              <a:solidFill>
                <a:schemeClr val="bg1">
                  <a:lumMod val="95000"/>
                  <a:lumOff val="5000"/>
                </a:schemeClr>
              </a:solidFill>
            </a:endParaRPr>
          </a:p>
        </p:txBody>
      </p:sp>
    </p:spTree>
    <p:extLst>
      <p:ext uri="{BB962C8B-B14F-4D97-AF65-F5344CB8AC3E}">
        <p14:creationId xmlns:p14="http://schemas.microsoft.com/office/powerpoint/2010/main" val="41010479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window&#10;&#10;Description automatically generated">
            <a:extLst>
              <a:ext uri="{FF2B5EF4-FFF2-40B4-BE49-F238E27FC236}">
                <a16:creationId xmlns:a16="http://schemas.microsoft.com/office/drawing/2014/main" id="{1CA21E6B-6550-964B-A8EE-64F68598FAAD}"/>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219B4D5-7976-4F41-9171-8F3E1105FF73}"/>
              </a:ext>
            </a:extLst>
          </p:cNvPr>
          <p:cNvSpPr>
            <a:spLocks noGrp="1"/>
          </p:cNvSpPr>
          <p:nvPr>
            <p:ph type="title"/>
          </p:nvPr>
        </p:nvSpPr>
        <p:spPr>
          <a:xfrm>
            <a:off x="838202" y="903633"/>
            <a:ext cx="3313164" cy="5050733"/>
          </a:xfrm>
        </p:spPr>
        <p:txBody>
          <a:bodyPr>
            <a:normAutofit/>
          </a:bodyPr>
          <a:lstStyle/>
          <a:p>
            <a:pPr algn="r"/>
            <a:r>
              <a:rPr lang="en-GB" sz="3200" b="1" dirty="0">
                <a:solidFill>
                  <a:srgbClr val="FFFFFF"/>
                </a:solidFill>
                <a:latin typeface="+mn-lt"/>
              </a:rPr>
              <a:t>Sometimes in life, we don’t think we can make a difference. We don’t see the effect of our small contribution.</a:t>
            </a:r>
            <a:br>
              <a:rPr lang="en-GB" sz="3200" b="1" dirty="0">
                <a:solidFill>
                  <a:srgbClr val="FFFFFF"/>
                </a:solidFill>
                <a:latin typeface="+mn-lt"/>
              </a:rPr>
            </a:br>
            <a:endParaRPr lang="en-US" sz="3200" b="1" dirty="0">
              <a:solidFill>
                <a:srgbClr val="FFFFFF"/>
              </a:solidFill>
              <a:latin typeface="+mn-lt"/>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80B0C6-9ACD-0345-BFF6-311D4FE3D2AB}"/>
              </a:ext>
            </a:extLst>
          </p:cNvPr>
          <p:cNvSpPr>
            <a:spLocks noGrp="1"/>
          </p:cNvSpPr>
          <p:nvPr>
            <p:ph idx="1"/>
          </p:nvPr>
        </p:nvSpPr>
        <p:spPr>
          <a:xfrm>
            <a:off x="5155379" y="1065862"/>
            <a:ext cx="5744685" cy="4726276"/>
          </a:xfrm>
        </p:spPr>
        <p:txBody>
          <a:bodyPr anchor="ctr">
            <a:normAutofit/>
          </a:bodyPr>
          <a:lstStyle/>
          <a:p>
            <a:pPr marL="0" indent="0">
              <a:buNone/>
            </a:pPr>
            <a:r>
              <a:rPr lang="en-GB" sz="2400" dirty="0">
                <a:solidFill>
                  <a:srgbClr val="FFFFFF"/>
                </a:solidFill>
              </a:rPr>
              <a:t>Sometimes the impact can’t be seen straight away, or it takes a long time to see.</a:t>
            </a:r>
          </a:p>
          <a:p>
            <a:pPr marL="0" indent="0">
              <a:buNone/>
            </a:pPr>
            <a:endParaRPr lang="en-US" sz="2000" dirty="0">
              <a:solidFill>
                <a:srgbClr val="FFFFFF"/>
              </a:solidFill>
            </a:endParaRPr>
          </a:p>
        </p:txBody>
      </p:sp>
    </p:spTree>
    <p:extLst>
      <p:ext uri="{BB962C8B-B14F-4D97-AF65-F5344CB8AC3E}">
        <p14:creationId xmlns:p14="http://schemas.microsoft.com/office/powerpoint/2010/main" val="37451094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bamboo&#10;&#10;Description automatically generated">
            <a:extLst>
              <a:ext uri="{FF2B5EF4-FFF2-40B4-BE49-F238E27FC236}">
                <a16:creationId xmlns:a16="http://schemas.microsoft.com/office/drawing/2014/main" id="{9EACB387-A2CF-4F46-988D-D0B33EBAA3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603671" y="0"/>
            <a:ext cx="11588329" cy="6857999"/>
          </a:xfrm>
          <a:prstGeom prst="rect">
            <a:avLst/>
          </a:prstGeom>
        </p:spPr>
      </p:pic>
      <p:sp>
        <p:nvSpPr>
          <p:cNvPr id="42" name="Rectangle 1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3DCA1A-26C2-9842-9476-02A5490539B7}"/>
              </a:ext>
            </a:extLst>
          </p:cNvPr>
          <p:cNvSpPr>
            <a:spLocks noGrp="1"/>
          </p:cNvSpPr>
          <p:nvPr>
            <p:ph type="title"/>
          </p:nvPr>
        </p:nvSpPr>
        <p:spPr>
          <a:xfrm>
            <a:off x="1166649" y="721805"/>
            <a:ext cx="3874686" cy="2147520"/>
          </a:xfrm>
        </p:spPr>
        <p:txBody>
          <a:bodyPr>
            <a:normAutofit/>
          </a:bodyPr>
          <a:lstStyle/>
          <a:p>
            <a:r>
              <a:rPr lang="en-GB" sz="4800" b="1" dirty="0">
                <a:solidFill>
                  <a:schemeClr val="bg1"/>
                </a:solidFill>
                <a:latin typeface="+mn-lt"/>
              </a:rPr>
              <a:t>But we are making a difference…</a:t>
            </a:r>
            <a:endParaRPr lang="en-US" sz="4800" b="1" dirty="0">
              <a:solidFill>
                <a:schemeClr val="bg1"/>
              </a:solidFill>
              <a:latin typeface="+mn-lt"/>
            </a:endParaRPr>
          </a:p>
        </p:txBody>
      </p:sp>
      <p:sp>
        <p:nvSpPr>
          <p:cNvPr id="19" name="Rectangle 1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2"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5C937D-C6E6-E242-8E23-0301A1F18B22}"/>
              </a:ext>
            </a:extLst>
          </p:cNvPr>
          <p:cNvSpPr>
            <a:spLocks noGrp="1"/>
          </p:cNvSpPr>
          <p:nvPr>
            <p:ph idx="1"/>
          </p:nvPr>
        </p:nvSpPr>
        <p:spPr>
          <a:xfrm>
            <a:off x="1166649" y="3379979"/>
            <a:ext cx="4006242" cy="3186359"/>
          </a:xfrm>
        </p:spPr>
        <p:txBody>
          <a:bodyPr anchor="ctr">
            <a:normAutofit fontScale="92500" lnSpcReduction="20000"/>
          </a:bodyPr>
          <a:lstStyle/>
          <a:p>
            <a:pPr marL="0" indent="0">
              <a:buNone/>
            </a:pPr>
            <a:r>
              <a:rPr lang="en-GB" sz="2400" dirty="0">
                <a:solidFill>
                  <a:schemeClr val="bg1"/>
                </a:solidFill>
              </a:rPr>
              <a:t>…even if we can’t see it. </a:t>
            </a:r>
          </a:p>
          <a:p>
            <a:pPr marL="0" indent="0">
              <a:buNone/>
            </a:pPr>
            <a:endParaRPr lang="en-GB" sz="2400" dirty="0">
              <a:solidFill>
                <a:schemeClr val="bg1"/>
              </a:solidFill>
            </a:endParaRPr>
          </a:p>
          <a:p>
            <a:pPr marL="0" indent="0">
              <a:buNone/>
            </a:pPr>
            <a:r>
              <a:rPr lang="en-GB" sz="2400" dirty="0">
                <a:solidFill>
                  <a:schemeClr val="bg1"/>
                </a:solidFill>
              </a:rPr>
              <a:t>Did you know that bamboo roots grow silently for months and then suddenly, within about six weeks, it shoots up really quickly.</a:t>
            </a:r>
          </a:p>
          <a:p>
            <a:pPr marL="0" indent="0">
              <a:buNone/>
            </a:pPr>
            <a:endParaRPr lang="en-GB" sz="2400" dirty="0">
              <a:solidFill>
                <a:schemeClr val="bg1"/>
              </a:solidFill>
            </a:endParaRPr>
          </a:p>
          <a:p>
            <a:pPr marL="0" indent="0">
              <a:buNone/>
            </a:pPr>
            <a:r>
              <a:rPr lang="en-GB" sz="2400" dirty="0">
                <a:solidFill>
                  <a:schemeClr val="bg1"/>
                </a:solidFill>
              </a:rPr>
              <a:t>You might have thought that nothing was growing, but it was. We just couldn’t see it. </a:t>
            </a:r>
          </a:p>
          <a:p>
            <a:pPr marL="0" indent="0">
              <a:buNone/>
            </a:pPr>
            <a:endParaRPr lang="en-GB" sz="2400" dirty="0">
              <a:solidFill>
                <a:schemeClr val="bg1"/>
              </a:solidFill>
            </a:endParaRPr>
          </a:p>
          <a:p>
            <a:pPr marL="0" indent="0">
              <a:buNone/>
            </a:pPr>
            <a:endParaRPr lang="en-US" sz="1800" dirty="0">
              <a:solidFill>
                <a:schemeClr val="bg1"/>
              </a:solidFill>
            </a:endParaRPr>
          </a:p>
        </p:txBody>
      </p:sp>
    </p:spTree>
    <p:extLst>
      <p:ext uri="{BB962C8B-B14F-4D97-AF65-F5344CB8AC3E}">
        <p14:creationId xmlns:p14="http://schemas.microsoft.com/office/powerpoint/2010/main" val="373429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1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5B2BA8-B358-DA4A-9CB4-9F638C389482}"/>
              </a:ext>
            </a:extLst>
          </p:cNvPr>
          <p:cNvSpPr>
            <a:spLocks noGrp="1"/>
          </p:cNvSpPr>
          <p:nvPr>
            <p:ph type="ctrTitle"/>
          </p:nvPr>
        </p:nvSpPr>
        <p:spPr>
          <a:xfrm>
            <a:off x="1524000" y="1122362"/>
            <a:ext cx="9144000" cy="2840037"/>
          </a:xfrm>
          <a:noFill/>
        </p:spPr>
        <p:txBody>
          <a:bodyPr>
            <a:normAutofit/>
          </a:bodyPr>
          <a:lstStyle/>
          <a:p>
            <a:r>
              <a:rPr lang="en-GB" sz="4900" dirty="0"/>
              <a:t>All that we are doing now may seem invisible. Sometimes we might even think it’s not working…</a:t>
            </a:r>
            <a:br>
              <a:rPr lang="en-GB" sz="4900" dirty="0"/>
            </a:br>
            <a:endParaRPr lang="en-US" sz="4900" dirty="0"/>
          </a:p>
        </p:txBody>
      </p:sp>
      <p:sp>
        <p:nvSpPr>
          <p:cNvPr id="6" name="Subtitle 5">
            <a:extLst>
              <a:ext uri="{FF2B5EF4-FFF2-40B4-BE49-F238E27FC236}">
                <a16:creationId xmlns:a16="http://schemas.microsoft.com/office/drawing/2014/main" id="{D387E686-3508-BD47-8197-BE2549D3DF46}"/>
              </a:ext>
            </a:extLst>
          </p:cNvPr>
          <p:cNvSpPr>
            <a:spLocks noGrp="1"/>
          </p:cNvSpPr>
          <p:nvPr>
            <p:ph type="subTitle" idx="1"/>
          </p:nvPr>
        </p:nvSpPr>
        <p:spPr>
          <a:xfrm>
            <a:off x="1524000" y="4256436"/>
            <a:ext cx="9144000" cy="1600818"/>
          </a:xfrm>
        </p:spPr>
        <p:txBody>
          <a:bodyPr>
            <a:normAutofit/>
          </a:bodyPr>
          <a:lstStyle/>
          <a:p>
            <a:r>
              <a:rPr lang="en-GB" dirty="0"/>
              <a:t>…but if we continue, we will see the fruit of what we are doing now.</a:t>
            </a:r>
            <a:endParaRPr lang="en-US" dirty="0"/>
          </a:p>
        </p:txBody>
      </p:sp>
      <p:cxnSp>
        <p:nvCxnSpPr>
          <p:cNvPr id="35" name="Straight Connector 1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78213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rawing, table&#10;&#10;Description automatically generated">
            <a:extLst>
              <a:ext uri="{FF2B5EF4-FFF2-40B4-BE49-F238E27FC236}">
                <a16:creationId xmlns:a16="http://schemas.microsoft.com/office/drawing/2014/main" id="{8B323B5E-0617-F744-8244-C51C7701F7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01771" y="10"/>
            <a:ext cx="7094361" cy="6857989"/>
          </a:xfrm>
          <a:prstGeom prst="rect">
            <a:avLst/>
          </a:prstGeom>
        </p:spPr>
      </p:pic>
      <p:sp>
        <p:nvSpPr>
          <p:cNvPr id="10" name="Rectangle 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5440E2-DB5C-A340-938C-BA863CF6D889}"/>
              </a:ext>
            </a:extLst>
          </p:cNvPr>
          <p:cNvSpPr>
            <a:spLocks noGrp="1"/>
          </p:cNvSpPr>
          <p:nvPr>
            <p:ph type="title"/>
          </p:nvPr>
        </p:nvSpPr>
        <p:spPr>
          <a:xfrm>
            <a:off x="359261" y="2029696"/>
            <a:ext cx="4092525" cy="2798604"/>
          </a:xfrm>
        </p:spPr>
        <p:txBody>
          <a:bodyPr vert="horz" lIns="91440" tIns="45720" rIns="91440" bIns="45720" rtlCol="0" anchor="b">
            <a:normAutofit fontScale="90000"/>
          </a:bodyPr>
          <a:lstStyle/>
          <a:p>
            <a:pPr algn="ctr"/>
            <a:r>
              <a:rPr lang="en-US" sz="3100" b="1" dirty="0">
                <a:solidFill>
                  <a:srgbClr val="FFFFFF"/>
                </a:solidFill>
                <a:latin typeface="+mn-lt"/>
              </a:rPr>
              <a:t>It’s the same with most things in life - each day you work hard but may not see a difference in your grades. Each day you physically grow, but may not feel or be that much taller. BUT, over time, changes are happening.</a:t>
            </a:r>
            <a:br>
              <a:rPr lang="en-US" sz="2000" b="1" dirty="0">
                <a:solidFill>
                  <a:srgbClr val="FFFFFF"/>
                </a:solidFill>
                <a:latin typeface="+mn-lt"/>
              </a:rPr>
            </a:br>
            <a:endParaRPr lang="en-US" sz="2000" b="1" dirty="0">
              <a:solidFill>
                <a:srgbClr val="FFFFFF"/>
              </a:solidFill>
              <a:latin typeface="+mn-lt"/>
            </a:endParaRPr>
          </a:p>
        </p:txBody>
      </p:sp>
      <p:sp>
        <p:nvSpPr>
          <p:cNvPr id="14" name="Oval 1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362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340</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Rockwell</vt:lpstr>
      <vt:lpstr>Office Theme</vt:lpstr>
      <vt:lpstr>Reflections</vt:lpstr>
      <vt:lpstr>The government have asked us to lockdown so that we can help save lives. </vt:lpstr>
      <vt:lpstr>Well, if we stay inside then we won’t spread any virus if we’ve picked it up. It’s likely that most people will recover if they pick up the virus but many people who have existing health conditions may not. We are doing what we can, to save others. </vt:lpstr>
      <vt:lpstr>All of us get our chance to be everyday heroes. </vt:lpstr>
      <vt:lpstr>If we all play our part, we can make a difference. </vt:lpstr>
      <vt:lpstr>Sometimes in life, we don’t think we can make a difference. We don’t see the effect of our small contribution. </vt:lpstr>
      <vt:lpstr>But we are making a difference…</vt:lpstr>
      <vt:lpstr>All that we are doing now may seem invisible. Sometimes we might even think it’s not working… </vt:lpstr>
      <vt:lpstr>It’s the same with most things in life - each day you work hard but may not see a difference in your grades. Each day you physically grow, but may not feel or be that much taller. BUT, over time, changes are happening. </vt:lpstr>
      <vt:lpstr>Small changes make a big impact.  </vt:lpstr>
      <vt:lpstr>now is the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2</dc:creator>
  <cp:lastModifiedBy>David Smith</cp:lastModifiedBy>
  <cp:revision>5</cp:revision>
  <dcterms:created xsi:type="dcterms:W3CDTF">2020-03-24T12:29:20Z</dcterms:created>
  <dcterms:modified xsi:type="dcterms:W3CDTF">2021-07-02T09:19:09Z</dcterms:modified>
</cp:coreProperties>
</file>