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9"/>
  </p:notesMasterIdLst>
  <p:sldIdLst>
    <p:sldId id="256" r:id="rId2"/>
    <p:sldId id="258" r:id="rId3"/>
    <p:sldId id="259" r:id="rId4"/>
    <p:sldId id="261" r:id="rId5"/>
    <p:sldId id="260" r:id="rId6"/>
    <p:sldId id="271" r:id="rId7"/>
    <p:sldId id="257"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8"/>
    <p:restoredTop sz="94268"/>
  </p:normalViewPr>
  <p:slideViewPr>
    <p:cSldViewPr snapToGrid="0" snapToObjects="1">
      <p:cViewPr varScale="1">
        <p:scale>
          <a:sx n="101" d="100"/>
          <a:sy n="101" d="100"/>
        </p:scale>
        <p:origin x="144" y="5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B56168-3040-C247-98BF-82BEB4C31E73}" type="datetimeFigureOut">
              <a:rPr lang="en-GB" smtClean="0"/>
              <a:t>01/07/2021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DC8C4A-949C-894F-9A08-F633A58E7498}" type="slidenum">
              <a:rPr lang="en-GB" smtClean="0"/>
              <a:t>‹#›</a:t>
            </a:fld>
            <a:endParaRPr lang="en-GB"/>
          </a:p>
        </p:txBody>
      </p:sp>
    </p:spTree>
    <p:extLst>
      <p:ext uri="{BB962C8B-B14F-4D97-AF65-F5344CB8AC3E}">
        <p14:creationId xmlns:p14="http://schemas.microsoft.com/office/powerpoint/2010/main" val="1698312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Consider making a problem / solution display.</a:t>
            </a:r>
          </a:p>
        </p:txBody>
      </p:sp>
      <p:sp>
        <p:nvSpPr>
          <p:cNvPr id="4" name="Slide Number Placeholder 3"/>
          <p:cNvSpPr>
            <a:spLocks noGrp="1"/>
          </p:cNvSpPr>
          <p:nvPr>
            <p:ph type="sldNum" sz="quarter" idx="10"/>
          </p:nvPr>
        </p:nvSpPr>
        <p:spPr/>
        <p:txBody>
          <a:bodyPr/>
          <a:lstStyle/>
          <a:p>
            <a:fld id="{DDDC8C4A-949C-894F-9A08-F633A58E7498}" type="slidenum">
              <a:rPr lang="en-GB" smtClean="0"/>
              <a:t>4</a:t>
            </a:fld>
            <a:endParaRPr lang="en-GB"/>
          </a:p>
        </p:txBody>
      </p:sp>
    </p:spTree>
    <p:extLst>
      <p:ext uri="{BB962C8B-B14F-4D97-AF65-F5344CB8AC3E}">
        <p14:creationId xmlns:p14="http://schemas.microsoft.com/office/powerpoint/2010/main" val="3875593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How important is having a growth mindset?</a:t>
            </a:r>
          </a:p>
        </p:txBody>
      </p:sp>
      <p:sp>
        <p:nvSpPr>
          <p:cNvPr id="4" name="Slide Number Placeholder 3"/>
          <p:cNvSpPr>
            <a:spLocks noGrp="1"/>
          </p:cNvSpPr>
          <p:nvPr>
            <p:ph type="sldNum" sz="quarter" idx="10"/>
          </p:nvPr>
        </p:nvSpPr>
        <p:spPr/>
        <p:txBody>
          <a:bodyPr/>
          <a:lstStyle/>
          <a:p>
            <a:fld id="{DDDC8C4A-949C-894F-9A08-F633A58E7498}" type="slidenum">
              <a:rPr lang="en-GB" smtClean="0"/>
              <a:t>6</a:t>
            </a:fld>
            <a:endParaRPr lang="en-GB"/>
          </a:p>
        </p:txBody>
      </p:sp>
    </p:spTree>
    <p:extLst>
      <p:ext uri="{BB962C8B-B14F-4D97-AF65-F5344CB8AC3E}">
        <p14:creationId xmlns:p14="http://schemas.microsoft.com/office/powerpoint/2010/main" val="1260015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Challenging language in the video, but the key message is clear.</a:t>
            </a:r>
          </a:p>
          <a:p>
            <a:r>
              <a:rPr lang="en-GB" dirty="0"/>
              <a:t>Matthew Syed – Olympian, sports journalist, author of Black Box Thinking </a:t>
            </a:r>
            <a:r>
              <a:rPr lang="en-GB"/>
              <a:t>and Bounce</a:t>
            </a:r>
            <a:endParaRPr lang="en-GB" dirty="0"/>
          </a:p>
        </p:txBody>
      </p:sp>
      <p:sp>
        <p:nvSpPr>
          <p:cNvPr id="4" name="Slide Number Placeholder 3"/>
          <p:cNvSpPr>
            <a:spLocks noGrp="1"/>
          </p:cNvSpPr>
          <p:nvPr>
            <p:ph type="sldNum" sz="quarter" idx="10"/>
          </p:nvPr>
        </p:nvSpPr>
        <p:spPr/>
        <p:txBody>
          <a:bodyPr/>
          <a:lstStyle/>
          <a:p>
            <a:fld id="{DDDC8C4A-949C-894F-9A08-F633A58E7498}" type="slidenum">
              <a:rPr lang="en-GB" smtClean="0"/>
              <a:t>7</a:t>
            </a:fld>
            <a:endParaRPr lang="en-GB"/>
          </a:p>
        </p:txBody>
      </p:sp>
    </p:spTree>
    <p:extLst>
      <p:ext uri="{BB962C8B-B14F-4D97-AF65-F5344CB8AC3E}">
        <p14:creationId xmlns:p14="http://schemas.microsoft.com/office/powerpoint/2010/main" val="798726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9CFAF29-6135-4347-97F8-DC83AB222845}" type="datetimeFigureOut">
              <a:rPr lang="en-US" smtClean="0"/>
              <a:t>7/1/2021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A90A76-9584-D34B-BB15-37FCA94CF5FD}"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7257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CFAF29-6135-4347-97F8-DC83AB222845}" type="datetimeFigureOut">
              <a:rPr lang="en-US" smtClean="0"/>
              <a:t>7/1/2021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A90A76-9584-D34B-BB15-37FCA94CF5FD}" type="slidenum">
              <a:rPr lang="en-US" smtClean="0"/>
              <a:t>‹#›</a:t>
            </a:fld>
            <a:endParaRPr lang="en-US"/>
          </a:p>
        </p:txBody>
      </p:sp>
    </p:spTree>
    <p:extLst>
      <p:ext uri="{BB962C8B-B14F-4D97-AF65-F5344CB8AC3E}">
        <p14:creationId xmlns:p14="http://schemas.microsoft.com/office/powerpoint/2010/main" val="909592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CFAF29-6135-4347-97F8-DC83AB222845}" type="datetimeFigureOut">
              <a:rPr lang="en-US" smtClean="0"/>
              <a:t>7/1/2021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A90A76-9584-D34B-BB15-37FCA94CF5FD}" type="slidenum">
              <a:rPr lang="en-US" smtClean="0"/>
              <a:t>‹#›</a:t>
            </a:fld>
            <a:endParaRPr lang="en-US"/>
          </a:p>
        </p:txBody>
      </p:sp>
    </p:spTree>
    <p:extLst>
      <p:ext uri="{BB962C8B-B14F-4D97-AF65-F5344CB8AC3E}">
        <p14:creationId xmlns:p14="http://schemas.microsoft.com/office/powerpoint/2010/main" val="2877993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CFAF29-6135-4347-97F8-DC83AB222845}" type="datetimeFigureOut">
              <a:rPr lang="en-US" smtClean="0"/>
              <a:t>7/1/2021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A90A76-9584-D34B-BB15-37FCA94CF5FD}" type="slidenum">
              <a:rPr lang="en-US" smtClean="0"/>
              <a:t>‹#›</a:t>
            </a:fld>
            <a:endParaRPr lang="en-US"/>
          </a:p>
        </p:txBody>
      </p:sp>
    </p:spTree>
    <p:extLst>
      <p:ext uri="{BB962C8B-B14F-4D97-AF65-F5344CB8AC3E}">
        <p14:creationId xmlns:p14="http://schemas.microsoft.com/office/powerpoint/2010/main" val="3521451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9CFAF29-6135-4347-97F8-DC83AB222845}" type="datetimeFigureOut">
              <a:rPr lang="en-US" smtClean="0"/>
              <a:t>7/1/2021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A90A76-9584-D34B-BB15-37FCA94CF5FD}"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7303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9CFAF29-6135-4347-97F8-DC83AB222845}" type="datetimeFigureOut">
              <a:rPr lang="en-US" smtClean="0"/>
              <a:t>7/1/2021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A90A76-9584-D34B-BB15-37FCA94CF5FD}" type="slidenum">
              <a:rPr lang="en-US" smtClean="0"/>
              <a:t>‹#›</a:t>
            </a:fld>
            <a:endParaRPr lang="en-US"/>
          </a:p>
        </p:txBody>
      </p:sp>
    </p:spTree>
    <p:extLst>
      <p:ext uri="{BB962C8B-B14F-4D97-AF65-F5344CB8AC3E}">
        <p14:creationId xmlns:p14="http://schemas.microsoft.com/office/powerpoint/2010/main" val="1499836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CFAF29-6135-4347-97F8-DC83AB222845}" type="datetimeFigureOut">
              <a:rPr lang="en-US" smtClean="0"/>
              <a:t>7/1/2021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A90A76-9584-D34B-BB15-37FCA94CF5FD}" type="slidenum">
              <a:rPr lang="en-US" smtClean="0"/>
              <a:t>‹#›</a:t>
            </a:fld>
            <a:endParaRPr lang="en-US"/>
          </a:p>
        </p:txBody>
      </p:sp>
    </p:spTree>
    <p:extLst>
      <p:ext uri="{BB962C8B-B14F-4D97-AF65-F5344CB8AC3E}">
        <p14:creationId xmlns:p14="http://schemas.microsoft.com/office/powerpoint/2010/main" val="1595371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9CFAF29-6135-4347-97F8-DC83AB222845}" type="datetimeFigureOut">
              <a:rPr lang="en-US" smtClean="0"/>
              <a:t>7/1/2021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A90A76-9584-D34B-BB15-37FCA94CF5FD}" type="slidenum">
              <a:rPr lang="en-US" smtClean="0"/>
              <a:t>‹#›</a:t>
            </a:fld>
            <a:endParaRPr lang="en-US"/>
          </a:p>
        </p:txBody>
      </p:sp>
    </p:spTree>
    <p:extLst>
      <p:ext uri="{BB962C8B-B14F-4D97-AF65-F5344CB8AC3E}">
        <p14:creationId xmlns:p14="http://schemas.microsoft.com/office/powerpoint/2010/main" val="1036156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9CFAF29-6135-4347-97F8-DC83AB222845}" type="datetimeFigureOut">
              <a:rPr lang="en-US" smtClean="0"/>
              <a:t>7/1/2021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FEA90A76-9584-D34B-BB15-37FCA94CF5FD}" type="slidenum">
              <a:rPr lang="en-US" smtClean="0"/>
              <a:t>‹#›</a:t>
            </a:fld>
            <a:endParaRPr lang="en-US"/>
          </a:p>
        </p:txBody>
      </p:sp>
    </p:spTree>
    <p:extLst>
      <p:ext uri="{BB962C8B-B14F-4D97-AF65-F5344CB8AC3E}">
        <p14:creationId xmlns:p14="http://schemas.microsoft.com/office/powerpoint/2010/main" val="1360838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9CFAF29-6135-4347-97F8-DC83AB222845}" type="datetimeFigureOut">
              <a:rPr lang="en-US" smtClean="0"/>
              <a:t>7/1/2021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EA90A76-9584-D34B-BB15-37FCA94CF5FD}" type="slidenum">
              <a:rPr lang="en-US" smtClean="0"/>
              <a:t>‹#›</a:t>
            </a:fld>
            <a:endParaRPr lang="en-US"/>
          </a:p>
        </p:txBody>
      </p:sp>
    </p:spTree>
    <p:extLst>
      <p:ext uri="{BB962C8B-B14F-4D97-AF65-F5344CB8AC3E}">
        <p14:creationId xmlns:p14="http://schemas.microsoft.com/office/powerpoint/2010/main" val="793086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9CFAF29-6135-4347-97F8-DC83AB222845}" type="datetimeFigureOut">
              <a:rPr lang="en-US" smtClean="0"/>
              <a:t>7/1/2021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A90A76-9584-D34B-BB15-37FCA94CF5FD}" type="slidenum">
              <a:rPr lang="en-US" smtClean="0"/>
              <a:t>‹#›</a:t>
            </a:fld>
            <a:endParaRPr lang="en-US"/>
          </a:p>
        </p:txBody>
      </p:sp>
    </p:spTree>
    <p:extLst>
      <p:ext uri="{BB962C8B-B14F-4D97-AF65-F5344CB8AC3E}">
        <p14:creationId xmlns:p14="http://schemas.microsoft.com/office/powerpoint/2010/main" val="2959675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9CFAF29-6135-4347-97F8-DC83AB222845}" type="datetimeFigureOut">
              <a:rPr lang="en-US" smtClean="0"/>
              <a:t>7/1/2021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EA90A76-9584-D34B-BB15-37FCA94CF5FD}"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4625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sTQaehbNmXQ"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4B050-E9F2-894F-9C01-A31EAA6A3636}"/>
              </a:ext>
            </a:extLst>
          </p:cNvPr>
          <p:cNvSpPr>
            <a:spLocks noGrp="1"/>
          </p:cNvSpPr>
          <p:nvPr>
            <p:ph type="ctrTitle"/>
          </p:nvPr>
        </p:nvSpPr>
        <p:spPr/>
        <p:txBody>
          <a:bodyPr/>
          <a:lstStyle/>
          <a:p>
            <a:r>
              <a:rPr lang="en-US" dirty="0"/>
              <a:t>Lesson 5</a:t>
            </a:r>
          </a:p>
        </p:txBody>
      </p:sp>
      <p:sp>
        <p:nvSpPr>
          <p:cNvPr id="3" name="Subtitle 2">
            <a:extLst>
              <a:ext uri="{FF2B5EF4-FFF2-40B4-BE49-F238E27FC236}">
                <a16:creationId xmlns:a16="http://schemas.microsoft.com/office/drawing/2014/main" id="{B70D9FEB-B2C9-CA46-A9E2-F93A6D956D39}"/>
              </a:ext>
            </a:extLst>
          </p:cNvPr>
          <p:cNvSpPr>
            <a:spLocks noGrp="1"/>
          </p:cNvSpPr>
          <p:nvPr>
            <p:ph type="subTitle" idx="1"/>
          </p:nvPr>
        </p:nvSpPr>
        <p:spPr/>
        <p:txBody>
          <a:bodyPr>
            <a:normAutofit/>
          </a:bodyPr>
          <a:lstStyle/>
          <a:p>
            <a:r>
              <a:rPr lang="en-US" dirty="0"/>
              <a:t>Resilience and Growth Mindset</a:t>
            </a:r>
          </a:p>
        </p:txBody>
      </p:sp>
      <p:pic>
        <p:nvPicPr>
          <p:cNvPr id="5" name="Picture 4">
            <a:extLst>
              <a:ext uri="{FF2B5EF4-FFF2-40B4-BE49-F238E27FC236}">
                <a16:creationId xmlns:a16="http://schemas.microsoft.com/office/drawing/2014/main" id="{FC3D229F-B671-491E-91AC-13A408BFB579}"/>
              </a:ext>
            </a:extLst>
          </p:cNvPr>
          <p:cNvPicPr>
            <a:picLocks noChangeAspect="1"/>
          </p:cNvPicPr>
          <p:nvPr/>
        </p:nvPicPr>
        <p:blipFill>
          <a:blip r:embed="rId2"/>
          <a:stretch>
            <a:fillRect/>
          </a:stretch>
        </p:blipFill>
        <p:spPr>
          <a:xfrm>
            <a:off x="8199124" y="391385"/>
            <a:ext cx="3356809" cy="3998981"/>
          </a:xfrm>
          <a:prstGeom prst="rect">
            <a:avLst/>
          </a:prstGeom>
        </p:spPr>
      </p:pic>
    </p:spTree>
    <p:extLst>
      <p:ext uri="{BB962C8B-B14F-4D97-AF65-F5344CB8AC3E}">
        <p14:creationId xmlns:p14="http://schemas.microsoft.com/office/powerpoint/2010/main" val="3068062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6D430-EAB8-E744-A877-12E1F58E0AE5}"/>
              </a:ext>
            </a:extLst>
          </p:cNvPr>
          <p:cNvSpPr>
            <a:spLocks noGrp="1"/>
          </p:cNvSpPr>
          <p:nvPr>
            <p:ph type="title"/>
          </p:nvPr>
        </p:nvSpPr>
        <p:spPr/>
        <p:txBody>
          <a:bodyPr/>
          <a:lstStyle/>
          <a:p>
            <a:r>
              <a:rPr lang="en-US" b="1" dirty="0">
                <a:solidFill>
                  <a:srgbClr val="FF0000"/>
                </a:solidFill>
              </a:rPr>
              <a:t>So, how are things going….?</a:t>
            </a:r>
          </a:p>
        </p:txBody>
      </p:sp>
      <p:sp>
        <p:nvSpPr>
          <p:cNvPr id="3" name="Content Placeholder 2">
            <a:extLst>
              <a:ext uri="{FF2B5EF4-FFF2-40B4-BE49-F238E27FC236}">
                <a16:creationId xmlns:a16="http://schemas.microsoft.com/office/drawing/2014/main" id="{E198BA40-B625-3144-AEE7-FEFC720AF269}"/>
              </a:ext>
            </a:extLst>
          </p:cNvPr>
          <p:cNvSpPr>
            <a:spLocks noGrp="1"/>
          </p:cNvSpPr>
          <p:nvPr>
            <p:ph idx="1"/>
          </p:nvPr>
        </p:nvSpPr>
        <p:spPr/>
        <p:txBody>
          <a:bodyPr>
            <a:normAutofit/>
          </a:bodyPr>
          <a:lstStyle/>
          <a:p>
            <a:r>
              <a:rPr lang="en-US" sz="2400" dirty="0"/>
              <a:t>You are about five weeks into Year 12.</a:t>
            </a:r>
          </a:p>
          <a:p>
            <a:endParaRPr lang="en-US" sz="2400" dirty="0"/>
          </a:p>
          <a:p>
            <a:r>
              <a:rPr lang="en-US" sz="2400" dirty="0"/>
              <a:t>Still really excited? Any worries or concerns about your work?</a:t>
            </a:r>
          </a:p>
          <a:p>
            <a:endParaRPr lang="en-US" sz="2400" dirty="0"/>
          </a:p>
          <a:p>
            <a:r>
              <a:rPr lang="en-US" sz="2400" dirty="0"/>
              <a:t>In pairs or trios spend five minutes discussing what is going well, and any concerns that you have. For example, you’re really enjoying lessons, but the amount of work you have to do is MASSIVE!</a:t>
            </a:r>
          </a:p>
          <a:p>
            <a:endParaRPr lang="en-US" sz="2400" dirty="0"/>
          </a:p>
          <a:p>
            <a:pPr marL="0" indent="0">
              <a:buNone/>
            </a:pPr>
            <a:endParaRPr lang="en-US" sz="2400" dirty="0">
              <a:solidFill>
                <a:srgbClr val="FF0000"/>
              </a:solidFill>
            </a:endParaRPr>
          </a:p>
        </p:txBody>
      </p:sp>
      <p:pic>
        <p:nvPicPr>
          <p:cNvPr id="5" name="Picture 4">
            <a:extLst>
              <a:ext uri="{FF2B5EF4-FFF2-40B4-BE49-F238E27FC236}">
                <a16:creationId xmlns:a16="http://schemas.microsoft.com/office/drawing/2014/main" id="{9281E609-6CBD-4876-9F00-A6E927268BA4}"/>
              </a:ext>
            </a:extLst>
          </p:cNvPr>
          <p:cNvPicPr>
            <a:picLocks noChangeAspect="1"/>
          </p:cNvPicPr>
          <p:nvPr/>
        </p:nvPicPr>
        <p:blipFill>
          <a:blip r:embed="rId2"/>
          <a:stretch>
            <a:fillRect/>
          </a:stretch>
        </p:blipFill>
        <p:spPr>
          <a:xfrm>
            <a:off x="9387837" y="2028610"/>
            <a:ext cx="2438405" cy="1828804"/>
          </a:xfrm>
          <a:prstGeom prst="rect">
            <a:avLst/>
          </a:prstGeom>
        </p:spPr>
      </p:pic>
    </p:spTree>
    <p:extLst>
      <p:ext uri="{BB962C8B-B14F-4D97-AF65-F5344CB8AC3E}">
        <p14:creationId xmlns:p14="http://schemas.microsoft.com/office/powerpoint/2010/main" val="523493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3F498-965B-324B-947C-E62212105B3C}"/>
              </a:ext>
            </a:extLst>
          </p:cNvPr>
          <p:cNvSpPr>
            <a:spLocks noGrp="1"/>
          </p:cNvSpPr>
          <p:nvPr>
            <p:ph type="title"/>
          </p:nvPr>
        </p:nvSpPr>
        <p:spPr/>
        <p:txBody>
          <a:bodyPr/>
          <a:lstStyle/>
          <a:p>
            <a:r>
              <a:rPr lang="en-US" b="1" dirty="0">
                <a:solidFill>
                  <a:srgbClr val="FF0000"/>
                </a:solidFill>
              </a:rPr>
              <a:t>What are our concerns?</a:t>
            </a:r>
          </a:p>
        </p:txBody>
      </p:sp>
      <p:sp>
        <p:nvSpPr>
          <p:cNvPr id="3" name="Content Placeholder 2">
            <a:extLst>
              <a:ext uri="{FF2B5EF4-FFF2-40B4-BE49-F238E27FC236}">
                <a16:creationId xmlns:a16="http://schemas.microsoft.com/office/drawing/2014/main" id="{BFD118C8-AB4A-BE4F-B2C6-FE3020BBE9DB}"/>
              </a:ext>
            </a:extLst>
          </p:cNvPr>
          <p:cNvSpPr>
            <a:spLocks noGrp="1"/>
          </p:cNvSpPr>
          <p:nvPr>
            <p:ph idx="1"/>
          </p:nvPr>
        </p:nvSpPr>
        <p:spPr/>
        <p:txBody>
          <a:bodyPr>
            <a:normAutofit/>
          </a:bodyPr>
          <a:lstStyle/>
          <a:p>
            <a:r>
              <a:rPr lang="en-US" sz="2400" dirty="0"/>
              <a:t>There is too much to learn!</a:t>
            </a:r>
          </a:p>
          <a:p>
            <a:r>
              <a:rPr lang="en-US" sz="2400" dirty="0"/>
              <a:t>I have too much homework!</a:t>
            </a:r>
          </a:p>
          <a:p>
            <a:r>
              <a:rPr lang="en-US" sz="2400" dirty="0"/>
              <a:t>All the deadlines seem to be the same.</a:t>
            </a:r>
          </a:p>
          <a:p>
            <a:r>
              <a:rPr lang="en-US" sz="2400" dirty="0"/>
              <a:t>I’ve started to get my first pieces of work back and the grades are rubbish; I’m never going to achieve my target grade!</a:t>
            </a:r>
          </a:p>
          <a:p>
            <a:r>
              <a:rPr lang="en-US" sz="2400" dirty="0"/>
              <a:t>I’m not sure that I can cope with all the work.</a:t>
            </a:r>
          </a:p>
          <a:p>
            <a:r>
              <a:rPr lang="en-US" sz="2400" dirty="0"/>
              <a:t>I don’t want to ask questions in class in case I seem stupid.</a:t>
            </a:r>
          </a:p>
          <a:p>
            <a:r>
              <a:rPr lang="en-US" sz="2400" dirty="0"/>
              <a:t>Everyone else seems to be coping – is it only me?</a:t>
            </a:r>
          </a:p>
        </p:txBody>
      </p:sp>
    </p:spTree>
    <p:extLst>
      <p:ext uri="{BB962C8B-B14F-4D97-AF65-F5344CB8AC3E}">
        <p14:creationId xmlns:p14="http://schemas.microsoft.com/office/powerpoint/2010/main" val="3951947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1CE8D-479A-AF4F-9779-23B99D4848FF}"/>
              </a:ext>
            </a:extLst>
          </p:cNvPr>
          <p:cNvSpPr>
            <a:spLocks noGrp="1"/>
          </p:cNvSpPr>
          <p:nvPr>
            <p:ph type="title"/>
          </p:nvPr>
        </p:nvSpPr>
        <p:spPr/>
        <p:txBody>
          <a:bodyPr/>
          <a:lstStyle/>
          <a:p>
            <a:r>
              <a:rPr lang="en-GB" b="1" dirty="0">
                <a:solidFill>
                  <a:srgbClr val="FF0000"/>
                </a:solidFill>
              </a:rPr>
              <a:t>Back in your groups for 5 minutes.</a:t>
            </a:r>
          </a:p>
        </p:txBody>
      </p:sp>
      <p:sp>
        <p:nvSpPr>
          <p:cNvPr id="3" name="Content Placeholder 2">
            <a:extLst>
              <a:ext uri="{FF2B5EF4-FFF2-40B4-BE49-F238E27FC236}">
                <a16:creationId xmlns:a16="http://schemas.microsoft.com/office/drawing/2014/main" id="{08DC1F63-94AA-6A45-8BAF-7FB3B1B57BB6}"/>
              </a:ext>
            </a:extLst>
          </p:cNvPr>
          <p:cNvSpPr>
            <a:spLocks noGrp="1"/>
          </p:cNvSpPr>
          <p:nvPr>
            <p:ph idx="1"/>
          </p:nvPr>
        </p:nvSpPr>
        <p:spPr/>
        <p:txBody>
          <a:bodyPr/>
          <a:lstStyle/>
          <a:p>
            <a:r>
              <a:rPr lang="en-GB" dirty="0">
                <a:solidFill>
                  <a:srgbClr val="FF0000"/>
                </a:solidFill>
              </a:rPr>
              <a:t>Firstly</a:t>
            </a:r>
            <a:r>
              <a:rPr lang="en-GB" dirty="0"/>
              <a:t>, following our whole group discussion see if there are any other concerns that you want to add.</a:t>
            </a:r>
          </a:p>
          <a:p>
            <a:r>
              <a:rPr lang="en-GB" dirty="0">
                <a:solidFill>
                  <a:srgbClr val="FF0000"/>
                </a:solidFill>
              </a:rPr>
              <a:t>Next</a:t>
            </a:r>
            <a:r>
              <a:rPr lang="en-GB" dirty="0"/>
              <a:t>: each of you choose a concern that you have. Your partner (s) offer a solution that they think will help you deal with the issue.</a:t>
            </a:r>
          </a:p>
          <a:p>
            <a:pPr marL="0" indent="0">
              <a:buNone/>
            </a:pPr>
            <a:endParaRPr lang="en-GB" dirty="0"/>
          </a:p>
          <a:p>
            <a:pPr marL="0" indent="0" algn="ctr">
              <a:buNone/>
            </a:pPr>
            <a:r>
              <a:rPr lang="en-GB" b="1" dirty="0">
                <a:solidFill>
                  <a:srgbClr val="FF0000"/>
                </a:solidFill>
              </a:rPr>
              <a:t>Make a list of all of the solutions as you go as you will be feeding these back to the whole class at the end of the activity.</a:t>
            </a:r>
          </a:p>
        </p:txBody>
      </p:sp>
    </p:spTree>
    <p:extLst>
      <p:ext uri="{BB962C8B-B14F-4D97-AF65-F5344CB8AC3E}">
        <p14:creationId xmlns:p14="http://schemas.microsoft.com/office/powerpoint/2010/main" val="1969928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9DC50-932C-594D-9E68-C82F92C327C3}"/>
              </a:ext>
            </a:extLst>
          </p:cNvPr>
          <p:cNvSpPr>
            <a:spLocks noGrp="1"/>
          </p:cNvSpPr>
          <p:nvPr>
            <p:ph type="title"/>
          </p:nvPr>
        </p:nvSpPr>
        <p:spPr/>
        <p:txBody>
          <a:bodyPr/>
          <a:lstStyle/>
          <a:p>
            <a:r>
              <a:rPr lang="en-GB" dirty="0"/>
              <a:t>How do you deal with this?</a:t>
            </a:r>
          </a:p>
        </p:txBody>
      </p:sp>
      <p:sp>
        <p:nvSpPr>
          <p:cNvPr id="3" name="Content Placeholder 2">
            <a:extLst>
              <a:ext uri="{FF2B5EF4-FFF2-40B4-BE49-F238E27FC236}">
                <a16:creationId xmlns:a16="http://schemas.microsoft.com/office/drawing/2014/main" id="{3D3E2FE9-EBE7-1940-BE7B-7BA747240E4F}"/>
              </a:ext>
            </a:extLst>
          </p:cNvPr>
          <p:cNvSpPr>
            <a:spLocks noGrp="1"/>
          </p:cNvSpPr>
          <p:nvPr>
            <p:ph idx="1"/>
          </p:nvPr>
        </p:nvSpPr>
        <p:spPr/>
        <p:txBody>
          <a:bodyPr>
            <a:normAutofit/>
          </a:bodyPr>
          <a:lstStyle/>
          <a:p>
            <a:pPr marL="0" indent="0" algn="ctr">
              <a:buNone/>
            </a:pPr>
            <a:r>
              <a:rPr lang="en-GB" dirty="0">
                <a:solidFill>
                  <a:srgbClr val="FF0000"/>
                </a:solidFill>
              </a:rPr>
              <a:t>Einstein said: (PICTURE OF EINSTEIN??)</a:t>
            </a:r>
          </a:p>
          <a:p>
            <a:pPr marL="0" indent="0" algn="ctr">
              <a:buNone/>
            </a:pPr>
            <a:r>
              <a:rPr lang="en-GB" dirty="0">
                <a:solidFill>
                  <a:srgbClr val="FF0000"/>
                </a:solidFill>
              </a:rPr>
              <a:t>‘Insanity is doing the same thing over and over again and expecting different results’.</a:t>
            </a:r>
          </a:p>
          <a:p>
            <a:pPr marL="0" indent="0">
              <a:buNone/>
            </a:pPr>
            <a:r>
              <a:rPr lang="en-GB" i="1" dirty="0"/>
              <a:t>Some</a:t>
            </a:r>
            <a:r>
              <a:rPr lang="en-GB" dirty="0"/>
              <a:t> possible </a:t>
            </a:r>
            <a:r>
              <a:rPr lang="en-GB" dirty="0">
                <a:solidFill>
                  <a:srgbClr val="FF0000"/>
                </a:solidFill>
              </a:rPr>
              <a:t>solutions</a:t>
            </a:r>
            <a:r>
              <a:rPr lang="en-GB" dirty="0"/>
              <a:t>:</a:t>
            </a:r>
          </a:p>
          <a:p>
            <a:r>
              <a:rPr lang="en-GB" dirty="0"/>
              <a:t>Complete a PiXL Knowledge sheet for the topic that’s causing you problems.</a:t>
            </a:r>
          </a:p>
          <a:p>
            <a:r>
              <a:rPr lang="en-GB" dirty="0"/>
              <a:t>Highlight the areas of the essay / piece of work that are inaccurate or need development. Focus on understanding these points.</a:t>
            </a:r>
          </a:p>
          <a:p>
            <a:r>
              <a:rPr lang="en-GB" dirty="0"/>
              <a:t>Put all of your deadlines on an electronic calendar. Set up alerts for when you should be starting each piece of work so that you meet the deadline.</a:t>
            </a:r>
          </a:p>
        </p:txBody>
      </p:sp>
    </p:spTree>
    <p:extLst>
      <p:ext uri="{BB962C8B-B14F-4D97-AF65-F5344CB8AC3E}">
        <p14:creationId xmlns:p14="http://schemas.microsoft.com/office/powerpoint/2010/main" val="1764107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18226" y="1799947"/>
            <a:ext cx="3356303" cy="2308324"/>
          </a:xfrm>
          <a:prstGeom prst="rect">
            <a:avLst/>
          </a:prstGeom>
          <a:noFill/>
          <a:ln w="19050">
            <a:solidFill>
              <a:srgbClr val="00B050"/>
            </a:solidFill>
          </a:ln>
        </p:spPr>
        <p:txBody>
          <a:bodyPr wrap="none" rtlCol="0">
            <a:spAutoFit/>
          </a:bodyPr>
          <a:lstStyle/>
          <a:p>
            <a:pPr algn="ctr"/>
            <a:r>
              <a:rPr lang="en-US" sz="7200" b="1" dirty="0">
                <a:solidFill>
                  <a:srgbClr val="00B050"/>
                </a:solidFill>
              </a:rPr>
              <a:t>Fixed</a:t>
            </a:r>
          </a:p>
          <a:p>
            <a:pPr algn="ctr"/>
            <a:r>
              <a:rPr lang="en-US" sz="7200" b="1" dirty="0">
                <a:solidFill>
                  <a:srgbClr val="00B050"/>
                </a:solidFill>
              </a:rPr>
              <a:t>Mindset</a:t>
            </a:r>
          </a:p>
        </p:txBody>
      </p:sp>
      <p:sp>
        <p:nvSpPr>
          <p:cNvPr id="4" name="Down Arrow 3"/>
          <p:cNvSpPr/>
          <p:nvPr/>
        </p:nvSpPr>
        <p:spPr>
          <a:xfrm>
            <a:off x="2582162" y="4145532"/>
            <a:ext cx="484632" cy="8379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580819" y="5139328"/>
            <a:ext cx="4487319" cy="1200329"/>
          </a:xfrm>
          <a:prstGeom prst="rect">
            <a:avLst/>
          </a:prstGeom>
          <a:noFill/>
          <a:ln w="12700">
            <a:solidFill>
              <a:srgbClr val="00B050"/>
            </a:solidFill>
          </a:ln>
        </p:spPr>
        <p:txBody>
          <a:bodyPr wrap="none" rtlCol="0">
            <a:spAutoFit/>
          </a:bodyPr>
          <a:lstStyle/>
          <a:p>
            <a:pPr algn="ctr"/>
            <a:r>
              <a:rPr lang="en-US" sz="7200" b="1" dirty="0">
                <a:solidFill>
                  <a:srgbClr val="00B050"/>
                </a:solidFill>
              </a:rPr>
              <a:t>I </a:t>
            </a:r>
            <a:r>
              <a:rPr lang="en-US" sz="7200" b="1" dirty="0">
                <a:solidFill>
                  <a:srgbClr val="0070C0"/>
                </a:solidFill>
              </a:rPr>
              <a:t>can’t</a:t>
            </a:r>
            <a:r>
              <a:rPr lang="en-US" sz="7200" b="1" dirty="0">
                <a:solidFill>
                  <a:srgbClr val="00B050"/>
                </a:solidFill>
              </a:rPr>
              <a:t> do it</a:t>
            </a:r>
          </a:p>
        </p:txBody>
      </p:sp>
      <p:sp>
        <p:nvSpPr>
          <p:cNvPr id="7" name="TextBox 6"/>
          <p:cNvSpPr txBox="1"/>
          <p:nvPr/>
        </p:nvSpPr>
        <p:spPr>
          <a:xfrm>
            <a:off x="7027822" y="516835"/>
            <a:ext cx="3766931" cy="2308324"/>
          </a:xfrm>
          <a:prstGeom prst="rect">
            <a:avLst/>
          </a:prstGeom>
          <a:noFill/>
          <a:ln w="12700">
            <a:solidFill>
              <a:srgbClr val="00B050"/>
            </a:solidFill>
          </a:ln>
        </p:spPr>
        <p:txBody>
          <a:bodyPr wrap="square" rtlCol="0">
            <a:spAutoFit/>
          </a:bodyPr>
          <a:lstStyle/>
          <a:p>
            <a:pPr algn="ctr"/>
            <a:r>
              <a:rPr lang="en-US" sz="7200" b="1" dirty="0">
                <a:solidFill>
                  <a:srgbClr val="00B050"/>
                </a:solidFill>
              </a:rPr>
              <a:t>Growth</a:t>
            </a:r>
          </a:p>
          <a:p>
            <a:pPr algn="ctr"/>
            <a:r>
              <a:rPr lang="en-US" sz="7200" b="1" dirty="0">
                <a:solidFill>
                  <a:srgbClr val="00B050"/>
                </a:solidFill>
              </a:rPr>
              <a:t>Mindset</a:t>
            </a:r>
          </a:p>
        </p:txBody>
      </p:sp>
      <p:sp>
        <p:nvSpPr>
          <p:cNvPr id="8" name="Down Arrow 7"/>
          <p:cNvSpPr/>
          <p:nvPr/>
        </p:nvSpPr>
        <p:spPr>
          <a:xfrm>
            <a:off x="8668971" y="2887426"/>
            <a:ext cx="484632" cy="9585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789284" y="3908222"/>
            <a:ext cx="4005469" cy="2431435"/>
          </a:xfrm>
          <a:prstGeom prst="rect">
            <a:avLst/>
          </a:prstGeom>
          <a:noFill/>
          <a:ln w="9525">
            <a:solidFill>
              <a:srgbClr val="00B050"/>
            </a:solidFill>
          </a:ln>
        </p:spPr>
        <p:txBody>
          <a:bodyPr wrap="square" rtlCol="0">
            <a:spAutoFit/>
          </a:bodyPr>
          <a:lstStyle/>
          <a:p>
            <a:pPr algn="ctr"/>
            <a:r>
              <a:rPr lang="en-US" sz="7200" b="1" dirty="0">
                <a:solidFill>
                  <a:srgbClr val="00B050"/>
                </a:solidFill>
              </a:rPr>
              <a:t>I can’t do it </a:t>
            </a:r>
            <a:r>
              <a:rPr lang="en-US" sz="8000" b="1" dirty="0">
                <a:solidFill>
                  <a:srgbClr val="0070C0"/>
                </a:solidFill>
              </a:rPr>
              <a:t>YET</a:t>
            </a:r>
          </a:p>
        </p:txBody>
      </p:sp>
      <p:sp>
        <p:nvSpPr>
          <p:cNvPr id="2" name="TextBox 1">
            <a:extLst>
              <a:ext uri="{FF2B5EF4-FFF2-40B4-BE49-F238E27FC236}">
                <a16:creationId xmlns:a16="http://schemas.microsoft.com/office/drawing/2014/main" id="{B14DA46B-E81A-6744-93BA-B2F9129EE224}"/>
              </a:ext>
            </a:extLst>
          </p:cNvPr>
          <p:cNvSpPr txBox="1"/>
          <p:nvPr/>
        </p:nvSpPr>
        <p:spPr>
          <a:xfrm>
            <a:off x="657545" y="138711"/>
            <a:ext cx="5322014" cy="1600438"/>
          </a:xfrm>
          <a:prstGeom prst="rect">
            <a:avLst/>
          </a:prstGeom>
          <a:solidFill>
            <a:srgbClr val="00B0F0"/>
          </a:solidFill>
        </p:spPr>
        <p:txBody>
          <a:bodyPr wrap="square" rtlCol="0">
            <a:spAutoFit/>
          </a:bodyPr>
          <a:lstStyle/>
          <a:p>
            <a:pPr algn="ctr"/>
            <a:r>
              <a:rPr lang="en-GB" sz="4000" dirty="0"/>
              <a:t>What about your MINDSET?</a:t>
            </a:r>
          </a:p>
          <a:p>
            <a:pPr algn="ctr"/>
            <a:endParaRPr lang="en-GB" dirty="0"/>
          </a:p>
        </p:txBody>
      </p:sp>
    </p:spTree>
    <p:extLst>
      <p:ext uri="{BB962C8B-B14F-4D97-AF65-F5344CB8AC3E}">
        <p14:creationId xmlns:p14="http://schemas.microsoft.com/office/powerpoint/2010/main" val="308022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8C246-20C1-C047-ADCE-3369F30A3101}"/>
              </a:ext>
            </a:extLst>
          </p:cNvPr>
          <p:cNvSpPr>
            <a:spLocks noGrp="1"/>
          </p:cNvSpPr>
          <p:nvPr>
            <p:ph type="title"/>
          </p:nvPr>
        </p:nvSpPr>
        <p:spPr/>
        <p:txBody>
          <a:bodyPr/>
          <a:lstStyle/>
          <a:p>
            <a:r>
              <a:rPr lang="en-US" dirty="0"/>
              <a:t>What does Matthew Syed say?</a:t>
            </a:r>
          </a:p>
        </p:txBody>
      </p:sp>
      <p:sp>
        <p:nvSpPr>
          <p:cNvPr id="3" name="Content Placeholder 2">
            <a:extLst>
              <a:ext uri="{FF2B5EF4-FFF2-40B4-BE49-F238E27FC236}">
                <a16:creationId xmlns:a16="http://schemas.microsoft.com/office/drawing/2014/main" id="{12B14A85-C06A-D649-9A82-D254AF085979}"/>
              </a:ext>
            </a:extLst>
          </p:cNvPr>
          <p:cNvSpPr>
            <a:spLocks noGrp="1"/>
          </p:cNvSpPr>
          <p:nvPr>
            <p:ph idx="1"/>
          </p:nvPr>
        </p:nvSpPr>
        <p:spPr/>
        <p:txBody>
          <a:bodyPr>
            <a:normAutofit/>
          </a:bodyPr>
          <a:lstStyle/>
          <a:p>
            <a:r>
              <a:rPr lang="en-US" sz="2400" dirty="0">
                <a:hlinkClick r:id="rId3"/>
              </a:rPr>
              <a:t>https://www.youtube.com/watch?v=sTQaehbNmXQ</a:t>
            </a:r>
            <a:endParaRPr lang="en-US" sz="2400" dirty="0"/>
          </a:p>
          <a:p>
            <a:endParaRPr lang="en-US" sz="2400" dirty="0"/>
          </a:p>
          <a:p>
            <a:r>
              <a:rPr lang="en-US" sz="2400" dirty="0"/>
              <a:t>As you listen to Matthew Syed write down the positive impacts of having a Growth Mindset.</a:t>
            </a:r>
          </a:p>
          <a:p>
            <a:endParaRPr lang="en-US" sz="2400" dirty="0"/>
          </a:p>
          <a:p>
            <a:r>
              <a:rPr lang="en-US" sz="2400" dirty="0"/>
              <a:t>With your partner(s) decide upon THREE things YOU are going to do to do to improve – this could be your </a:t>
            </a:r>
            <a:r>
              <a:rPr lang="en-US" sz="2400" dirty="0" err="1"/>
              <a:t>organisation</a:t>
            </a:r>
            <a:r>
              <a:rPr lang="en-US" sz="2400" dirty="0"/>
              <a:t>, how you deal with getting a piece of homework back…you choose!</a:t>
            </a:r>
          </a:p>
          <a:p>
            <a:endParaRPr lang="en-US" sz="2400" dirty="0"/>
          </a:p>
        </p:txBody>
      </p:sp>
    </p:spTree>
    <p:extLst>
      <p:ext uri="{BB962C8B-B14F-4D97-AF65-F5344CB8AC3E}">
        <p14:creationId xmlns:p14="http://schemas.microsoft.com/office/powerpoint/2010/main" val="4036303818"/>
      </p:ext>
    </p:extLst>
  </p:cSld>
  <p:clrMapOvr>
    <a:masterClrMapping/>
  </p:clrMapOvr>
</p:sld>
</file>

<file path=ppt/theme/theme1.xml><?xml version="1.0" encoding="utf-8"?>
<a:theme xmlns:a="http://schemas.openxmlformats.org/drawingml/2006/main" name="Retrospect">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83</TotalTime>
  <Words>494</Words>
  <Application>Microsoft Office PowerPoint</Application>
  <PresentationFormat>Widescreen</PresentationFormat>
  <Paragraphs>48</Paragraphs>
  <Slides>7</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Calibri</vt:lpstr>
      <vt:lpstr>Calibri Light</vt:lpstr>
      <vt:lpstr>Retrospect</vt:lpstr>
      <vt:lpstr>Lesson 5</vt:lpstr>
      <vt:lpstr>So, how are things going….?</vt:lpstr>
      <vt:lpstr>What are our concerns?</vt:lpstr>
      <vt:lpstr>Back in your groups for 5 minutes.</vt:lpstr>
      <vt:lpstr>How do you deal with this?</vt:lpstr>
      <vt:lpstr>PowerPoint Presentation</vt:lpstr>
      <vt:lpstr>What does Matthew Syed say?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5</dc:title>
  <dc:creator>Microsoft Office User</dc:creator>
  <cp:lastModifiedBy>David Smith</cp:lastModifiedBy>
  <cp:revision>13</cp:revision>
  <dcterms:created xsi:type="dcterms:W3CDTF">2018-06-18T09:53:38Z</dcterms:created>
  <dcterms:modified xsi:type="dcterms:W3CDTF">2021-07-01T13:22:52Z</dcterms:modified>
</cp:coreProperties>
</file>