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5" r:id="rId4"/>
    <p:sldId id="266" r:id="rId5"/>
    <p:sldId id="264" r:id="rId6"/>
    <p:sldId id="257" r:id="rId7"/>
    <p:sldId id="258"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781BF-66A0-4D27-9529-22C22206BDDD}" v="1" dt="2021-03-22T09:26:26.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94617"/>
  </p:normalViewPr>
  <p:slideViewPr>
    <p:cSldViewPr snapToGrid="0">
      <p:cViewPr varScale="1">
        <p:scale>
          <a:sx n="92" d="100"/>
          <a:sy n="92" d="100"/>
        </p:scale>
        <p:origin x="108"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6459B1-8855-465A-8CB2-75698660C14E}"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80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388065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404275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340586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6459B1-8855-465A-8CB2-75698660C14E}"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93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42921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399628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393339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404596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545830-FFDC-438E-9262-CA8E48568D44}" type="datetimeFigureOut">
              <a:rPr lang="en-GB" smtClean="0"/>
              <a:t>01/07/2021</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6459B1-8855-465A-8CB2-75698660C14E}" type="slidenum">
              <a:rPr lang="en-GB" smtClean="0"/>
              <a:t>‹#›</a:t>
            </a:fld>
            <a:endParaRPr lang="en-GB" dirty="0"/>
          </a:p>
        </p:txBody>
      </p:sp>
    </p:spTree>
    <p:extLst>
      <p:ext uri="{BB962C8B-B14F-4D97-AF65-F5344CB8AC3E}">
        <p14:creationId xmlns:p14="http://schemas.microsoft.com/office/powerpoint/2010/main" val="281144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545830-FFDC-438E-9262-CA8E48568D44}"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6459B1-8855-465A-8CB2-75698660C14E}" type="slidenum">
              <a:rPr lang="en-GB" smtClean="0"/>
              <a:t>‹#›</a:t>
            </a:fld>
            <a:endParaRPr lang="en-GB" dirty="0"/>
          </a:p>
        </p:txBody>
      </p:sp>
    </p:spTree>
    <p:extLst>
      <p:ext uri="{BB962C8B-B14F-4D97-AF65-F5344CB8AC3E}">
        <p14:creationId xmlns:p14="http://schemas.microsoft.com/office/powerpoint/2010/main" val="237825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545830-FFDC-438E-9262-CA8E48568D44}" type="datetimeFigureOut">
              <a:rPr lang="en-GB" smtClean="0"/>
              <a:t>01/07/2021</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6459B1-8855-465A-8CB2-75698660C14E}"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439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wordle.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utureme.org/?utm_expid=.xfbSl_PQSt6vPqeI1K8Bug.0&amp;utm_referr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F8D6-9BDC-4CF0-81E5-B2A2BABA2BB8}"/>
              </a:ext>
            </a:extLst>
          </p:cNvPr>
          <p:cNvSpPr>
            <a:spLocks noGrp="1"/>
          </p:cNvSpPr>
          <p:nvPr>
            <p:ph type="ctrTitle"/>
          </p:nvPr>
        </p:nvSpPr>
        <p:spPr/>
        <p:txBody>
          <a:bodyPr/>
          <a:lstStyle/>
          <a:p>
            <a:r>
              <a:rPr lang="en-GB" dirty="0"/>
              <a:t>Lesson 1</a:t>
            </a:r>
          </a:p>
        </p:txBody>
      </p:sp>
      <p:sp>
        <p:nvSpPr>
          <p:cNvPr id="3" name="Subtitle 2">
            <a:extLst>
              <a:ext uri="{FF2B5EF4-FFF2-40B4-BE49-F238E27FC236}">
                <a16:creationId xmlns:a16="http://schemas.microsoft.com/office/drawing/2014/main" id="{64D387C0-E9C3-427B-B336-425340388ED5}"/>
              </a:ext>
            </a:extLst>
          </p:cNvPr>
          <p:cNvSpPr>
            <a:spLocks noGrp="1"/>
          </p:cNvSpPr>
          <p:nvPr>
            <p:ph type="subTitle" idx="1"/>
          </p:nvPr>
        </p:nvSpPr>
        <p:spPr/>
        <p:txBody>
          <a:bodyPr/>
          <a:lstStyle/>
          <a:p>
            <a:r>
              <a:rPr lang="en-GB" dirty="0"/>
              <a:t>Starting your post-16 journey</a:t>
            </a:r>
          </a:p>
        </p:txBody>
      </p:sp>
      <p:pic>
        <p:nvPicPr>
          <p:cNvPr id="4" name="Picture 3">
            <a:extLst>
              <a:ext uri="{FF2B5EF4-FFF2-40B4-BE49-F238E27FC236}">
                <a16:creationId xmlns:a16="http://schemas.microsoft.com/office/drawing/2014/main" id="{85ED7803-75BC-4882-8F9A-985F9F66D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208" y="1275588"/>
            <a:ext cx="2659719" cy="2532888"/>
          </a:xfrm>
          <a:prstGeom prst="rect">
            <a:avLst/>
          </a:prstGeom>
        </p:spPr>
      </p:pic>
    </p:spTree>
    <p:extLst>
      <p:ext uri="{BB962C8B-B14F-4D97-AF65-F5344CB8AC3E}">
        <p14:creationId xmlns:p14="http://schemas.microsoft.com/office/powerpoint/2010/main" val="334137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4CB3-E161-2C49-8973-91E5DB5F76DB}"/>
              </a:ext>
            </a:extLst>
          </p:cNvPr>
          <p:cNvSpPr>
            <a:spLocks noGrp="1"/>
          </p:cNvSpPr>
          <p:nvPr>
            <p:ph type="title"/>
          </p:nvPr>
        </p:nvSpPr>
        <p:spPr/>
        <p:txBody>
          <a:bodyPr/>
          <a:lstStyle/>
          <a:p>
            <a:r>
              <a:rPr lang="en-US" dirty="0"/>
              <a:t>Reflect on how far you have come</a:t>
            </a:r>
          </a:p>
        </p:txBody>
      </p:sp>
      <p:sp>
        <p:nvSpPr>
          <p:cNvPr id="3" name="Content Placeholder 2">
            <a:extLst>
              <a:ext uri="{FF2B5EF4-FFF2-40B4-BE49-F238E27FC236}">
                <a16:creationId xmlns:a16="http://schemas.microsoft.com/office/drawing/2014/main" id="{F7F9DB7C-414D-2343-BDE7-FB394E91AC2E}"/>
              </a:ext>
            </a:extLst>
          </p:cNvPr>
          <p:cNvSpPr>
            <a:spLocks noGrp="1"/>
          </p:cNvSpPr>
          <p:nvPr>
            <p:ph idx="1"/>
          </p:nvPr>
        </p:nvSpPr>
        <p:spPr/>
        <p:txBody>
          <a:bodyPr>
            <a:normAutofit/>
          </a:bodyPr>
          <a:lstStyle/>
          <a:p>
            <a:pPr marL="0" indent="0">
              <a:buNone/>
            </a:pPr>
            <a:r>
              <a:rPr lang="en-US" sz="2400" dirty="0"/>
              <a:t>Firstly, WELL DONE!</a:t>
            </a:r>
          </a:p>
          <a:p>
            <a:pPr marL="0" indent="0">
              <a:buNone/>
            </a:pPr>
            <a:endParaRPr lang="en-US" sz="2400" dirty="0"/>
          </a:p>
          <a:p>
            <a:pPr marL="0" indent="0">
              <a:buNone/>
            </a:pPr>
            <a:r>
              <a:rPr lang="en-US" sz="2400" dirty="0"/>
              <a:t>You have been part of a hugely challenging part of history, </a:t>
            </a:r>
            <a:r>
              <a:rPr lang="en-US" sz="2400" b="1" dirty="0"/>
              <a:t>but you made it</a:t>
            </a:r>
            <a:r>
              <a:rPr lang="en-US" sz="2400" dirty="0"/>
              <a:t>.</a:t>
            </a:r>
          </a:p>
          <a:p>
            <a:pPr marL="0" indent="0">
              <a:buNone/>
            </a:pPr>
            <a:endParaRPr lang="en-US" sz="2400" dirty="0"/>
          </a:p>
          <a:p>
            <a:pPr marL="0" indent="0">
              <a:buNone/>
            </a:pPr>
            <a:r>
              <a:rPr lang="en-US" sz="2400" dirty="0"/>
              <a:t>Don’t underestimate how amazing you are and how much the last 12 months will have shaped the person you are today.</a:t>
            </a:r>
          </a:p>
          <a:p>
            <a:pPr marL="0" indent="0">
              <a:buNone/>
            </a:pPr>
            <a:endParaRPr lang="en-US" sz="2400" dirty="0"/>
          </a:p>
        </p:txBody>
      </p:sp>
    </p:spTree>
    <p:extLst>
      <p:ext uri="{BB962C8B-B14F-4D97-AF65-F5344CB8AC3E}">
        <p14:creationId xmlns:p14="http://schemas.microsoft.com/office/powerpoint/2010/main" val="8673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4CB3-E161-2C49-8973-91E5DB5F76DB}"/>
              </a:ext>
            </a:extLst>
          </p:cNvPr>
          <p:cNvSpPr>
            <a:spLocks noGrp="1"/>
          </p:cNvSpPr>
          <p:nvPr>
            <p:ph type="title"/>
          </p:nvPr>
        </p:nvSpPr>
        <p:spPr/>
        <p:txBody>
          <a:bodyPr/>
          <a:lstStyle/>
          <a:p>
            <a:r>
              <a:rPr lang="en-US" dirty="0"/>
              <a:t>Reflect on how far you have come</a:t>
            </a:r>
          </a:p>
        </p:txBody>
      </p:sp>
      <p:sp>
        <p:nvSpPr>
          <p:cNvPr id="3" name="Content Placeholder 2">
            <a:extLst>
              <a:ext uri="{FF2B5EF4-FFF2-40B4-BE49-F238E27FC236}">
                <a16:creationId xmlns:a16="http://schemas.microsoft.com/office/drawing/2014/main" id="{F7F9DB7C-414D-2343-BDE7-FB394E91AC2E}"/>
              </a:ext>
            </a:extLst>
          </p:cNvPr>
          <p:cNvSpPr>
            <a:spLocks noGrp="1"/>
          </p:cNvSpPr>
          <p:nvPr>
            <p:ph idx="1"/>
          </p:nvPr>
        </p:nvSpPr>
        <p:spPr/>
        <p:txBody>
          <a:bodyPr>
            <a:normAutofit/>
          </a:bodyPr>
          <a:lstStyle/>
          <a:p>
            <a:pPr marL="0" indent="0">
              <a:buNone/>
            </a:pPr>
            <a:r>
              <a:rPr lang="en-US" sz="2400" dirty="0"/>
              <a:t>You are now about to start the next exciting chapter of your future.</a:t>
            </a:r>
          </a:p>
          <a:p>
            <a:pPr marL="0" indent="0">
              <a:buNone/>
            </a:pPr>
            <a:endParaRPr lang="en-US" sz="2400" dirty="0"/>
          </a:p>
          <a:p>
            <a:pPr marL="0" indent="0">
              <a:buNone/>
            </a:pPr>
            <a:r>
              <a:rPr lang="en-US" sz="2400" dirty="0"/>
              <a:t>What will it look like? What do you want to achieve?</a:t>
            </a:r>
            <a:endParaRPr lang="en-GB" sz="2400" dirty="0"/>
          </a:p>
        </p:txBody>
      </p:sp>
    </p:spTree>
    <p:extLst>
      <p:ext uri="{BB962C8B-B14F-4D97-AF65-F5344CB8AC3E}">
        <p14:creationId xmlns:p14="http://schemas.microsoft.com/office/powerpoint/2010/main" val="424477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4CB3-E161-2C49-8973-91E5DB5F76DB}"/>
              </a:ext>
            </a:extLst>
          </p:cNvPr>
          <p:cNvSpPr>
            <a:spLocks noGrp="1"/>
          </p:cNvSpPr>
          <p:nvPr>
            <p:ph type="title"/>
          </p:nvPr>
        </p:nvSpPr>
        <p:spPr/>
        <p:txBody>
          <a:bodyPr/>
          <a:lstStyle/>
          <a:p>
            <a:r>
              <a:rPr lang="en-US" dirty="0"/>
              <a:t>What you have achieved</a:t>
            </a:r>
          </a:p>
        </p:txBody>
      </p:sp>
      <p:sp>
        <p:nvSpPr>
          <p:cNvPr id="3" name="Content Placeholder 2">
            <a:extLst>
              <a:ext uri="{FF2B5EF4-FFF2-40B4-BE49-F238E27FC236}">
                <a16:creationId xmlns:a16="http://schemas.microsoft.com/office/drawing/2014/main" id="{F7F9DB7C-414D-2343-BDE7-FB394E91AC2E}"/>
              </a:ext>
            </a:extLst>
          </p:cNvPr>
          <p:cNvSpPr>
            <a:spLocks noGrp="1"/>
          </p:cNvSpPr>
          <p:nvPr>
            <p:ph idx="1"/>
          </p:nvPr>
        </p:nvSpPr>
        <p:spPr/>
        <p:txBody>
          <a:bodyPr>
            <a:normAutofit/>
          </a:bodyPr>
          <a:lstStyle/>
          <a:p>
            <a:pPr marL="0" indent="0">
              <a:buNone/>
            </a:pPr>
            <a:r>
              <a:rPr lang="en-US" sz="2400" dirty="0"/>
              <a:t>Do not underestimate how much you have grown over the last year:</a:t>
            </a:r>
          </a:p>
          <a:p>
            <a:pPr>
              <a:buFont typeface="Arial" panose="020B0604020202020204" pitchFamily="34" charset="0"/>
              <a:buChar char="•"/>
            </a:pPr>
            <a:r>
              <a:rPr lang="en-US" sz="2400" dirty="0"/>
              <a:t>Improved organisation skills</a:t>
            </a:r>
          </a:p>
          <a:p>
            <a:pPr>
              <a:buFont typeface="Arial" panose="020B0604020202020204" pitchFamily="34" charset="0"/>
              <a:buChar char="•"/>
            </a:pPr>
            <a:r>
              <a:rPr lang="en-US" sz="2400" dirty="0"/>
              <a:t>Self-motivation</a:t>
            </a:r>
          </a:p>
          <a:p>
            <a:pPr>
              <a:buFont typeface="Arial" panose="020B0604020202020204" pitchFamily="34" charset="0"/>
              <a:buChar char="•"/>
            </a:pPr>
            <a:r>
              <a:rPr lang="en-US" sz="2400" dirty="0"/>
              <a:t>Self-discipline</a:t>
            </a:r>
          </a:p>
          <a:p>
            <a:pPr>
              <a:buFont typeface="Arial" panose="020B0604020202020204" pitchFamily="34" charset="0"/>
              <a:buChar char="•"/>
            </a:pPr>
            <a:r>
              <a:rPr lang="en-US" sz="2400" dirty="0"/>
              <a:t>Using IT and social media to stay connected, like never before</a:t>
            </a:r>
          </a:p>
          <a:p>
            <a:pPr marL="0" indent="0">
              <a:buNone/>
            </a:pPr>
            <a:endParaRPr lang="en-GB" sz="2400" dirty="0"/>
          </a:p>
          <a:p>
            <a:pPr marL="0" indent="0">
              <a:buNone/>
            </a:pPr>
            <a:r>
              <a:rPr lang="en-GB" sz="2400" dirty="0"/>
              <a:t>How else have you grown?  </a:t>
            </a:r>
            <a:endParaRPr lang="en-US" sz="2400" dirty="0"/>
          </a:p>
        </p:txBody>
      </p:sp>
    </p:spTree>
    <p:extLst>
      <p:ext uri="{BB962C8B-B14F-4D97-AF65-F5344CB8AC3E}">
        <p14:creationId xmlns:p14="http://schemas.microsoft.com/office/powerpoint/2010/main" val="298786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4CB3-E161-2C49-8973-91E5DB5F76DB}"/>
              </a:ext>
            </a:extLst>
          </p:cNvPr>
          <p:cNvSpPr>
            <a:spLocks noGrp="1"/>
          </p:cNvSpPr>
          <p:nvPr>
            <p:ph type="title"/>
          </p:nvPr>
        </p:nvSpPr>
        <p:spPr/>
        <p:txBody>
          <a:bodyPr/>
          <a:lstStyle/>
          <a:p>
            <a:r>
              <a:rPr lang="en-US" dirty="0"/>
              <a:t>Reflect on how far you have come</a:t>
            </a:r>
          </a:p>
        </p:txBody>
      </p:sp>
      <p:sp>
        <p:nvSpPr>
          <p:cNvPr id="3" name="Content Placeholder 2">
            <a:extLst>
              <a:ext uri="{FF2B5EF4-FFF2-40B4-BE49-F238E27FC236}">
                <a16:creationId xmlns:a16="http://schemas.microsoft.com/office/drawing/2014/main" id="{F7F9DB7C-414D-2343-BDE7-FB394E91AC2E}"/>
              </a:ext>
            </a:extLst>
          </p:cNvPr>
          <p:cNvSpPr>
            <a:spLocks noGrp="1"/>
          </p:cNvSpPr>
          <p:nvPr>
            <p:ph idx="1"/>
          </p:nvPr>
        </p:nvSpPr>
        <p:spPr/>
        <p:txBody>
          <a:bodyPr>
            <a:normAutofit/>
          </a:bodyPr>
          <a:lstStyle/>
          <a:p>
            <a:pPr>
              <a:buFont typeface="Wingdings" panose="05000000000000000000" pitchFamily="2" charset="2"/>
              <a:buChar char="§"/>
            </a:pPr>
            <a:r>
              <a:rPr lang="en-US" sz="2400" dirty="0"/>
              <a:t>How did you learn most effectively in your lessons?</a:t>
            </a:r>
          </a:p>
          <a:p>
            <a:pPr>
              <a:buFont typeface="Wingdings" panose="05000000000000000000" pitchFamily="2" charset="2"/>
              <a:buChar char="§"/>
            </a:pPr>
            <a:r>
              <a:rPr lang="en-US" sz="2400" dirty="0"/>
              <a:t>Do you think that you improved from the beginning of Year 10 to the end of Year 11? If so, how?</a:t>
            </a:r>
          </a:p>
          <a:p>
            <a:pPr>
              <a:buFont typeface="Wingdings" panose="05000000000000000000" pitchFamily="2" charset="2"/>
              <a:buChar char="§"/>
            </a:pPr>
            <a:r>
              <a:rPr lang="en-US" sz="2400" dirty="0"/>
              <a:t>What was good about your personal organisation? Any lessons to be learnt that you can take into your sixth form studies?</a:t>
            </a:r>
          </a:p>
          <a:p>
            <a:pPr>
              <a:buFont typeface="Wingdings" panose="05000000000000000000" pitchFamily="2" charset="2"/>
              <a:buChar char="§"/>
            </a:pPr>
            <a:r>
              <a:rPr lang="en-GB" sz="2400" dirty="0"/>
              <a:t>How well did you cope with the periods of change and challenge?</a:t>
            </a:r>
          </a:p>
          <a:p>
            <a:pPr>
              <a:buFont typeface="Wingdings" panose="05000000000000000000" pitchFamily="2" charset="2"/>
              <a:buChar char="§"/>
            </a:pPr>
            <a:r>
              <a:rPr lang="en-GB" sz="2400" dirty="0"/>
              <a:t>What do you want to keep about your behaviour from the last year?</a:t>
            </a:r>
          </a:p>
          <a:p>
            <a:pPr>
              <a:buFont typeface="Wingdings" panose="05000000000000000000" pitchFamily="2" charset="2"/>
              <a:buChar char="§"/>
            </a:pPr>
            <a:r>
              <a:rPr lang="en-GB" sz="2400" dirty="0"/>
              <a:t>What do you want to change?</a:t>
            </a:r>
          </a:p>
        </p:txBody>
      </p:sp>
    </p:spTree>
    <p:extLst>
      <p:ext uri="{BB962C8B-B14F-4D97-AF65-F5344CB8AC3E}">
        <p14:creationId xmlns:p14="http://schemas.microsoft.com/office/powerpoint/2010/main" val="334422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AE2F-8AB6-494A-92BA-C36F77DB11B1}"/>
              </a:ext>
            </a:extLst>
          </p:cNvPr>
          <p:cNvSpPr>
            <a:spLocks noGrp="1"/>
          </p:cNvSpPr>
          <p:nvPr>
            <p:ph type="title"/>
          </p:nvPr>
        </p:nvSpPr>
        <p:spPr/>
        <p:txBody>
          <a:bodyPr/>
          <a:lstStyle/>
          <a:p>
            <a:r>
              <a:rPr lang="en-GB" dirty="0"/>
              <a:t>Ideal Learner</a:t>
            </a:r>
          </a:p>
        </p:txBody>
      </p:sp>
      <p:sp>
        <p:nvSpPr>
          <p:cNvPr id="3" name="Content Placeholder 2">
            <a:extLst>
              <a:ext uri="{FF2B5EF4-FFF2-40B4-BE49-F238E27FC236}">
                <a16:creationId xmlns:a16="http://schemas.microsoft.com/office/drawing/2014/main" id="{06215C88-AA00-4A91-A06B-73D0FB68643E}"/>
              </a:ext>
            </a:extLst>
          </p:cNvPr>
          <p:cNvSpPr>
            <a:spLocks noGrp="1"/>
          </p:cNvSpPr>
          <p:nvPr>
            <p:ph idx="1"/>
          </p:nvPr>
        </p:nvSpPr>
        <p:spPr/>
        <p:txBody>
          <a:bodyPr>
            <a:normAutofit/>
          </a:bodyPr>
          <a:lstStyle/>
          <a:p>
            <a:r>
              <a:rPr lang="en-GB" sz="2800" dirty="0"/>
              <a:t>In pairs/groups, write down all the things which you think describe the </a:t>
            </a:r>
            <a:r>
              <a:rPr lang="en-GB" sz="2800" b="1" dirty="0"/>
              <a:t>ideal learner</a:t>
            </a:r>
            <a:r>
              <a:rPr lang="en-GB" sz="2800" dirty="0"/>
              <a:t>:</a:t>
            </a:r>
          </a:p>
          <a:p>
            <a:pPr>
              <a:buFont typeface="Wingdings" panose="05000000000000000000" pitchFamily="2" charset="2"/>
              <a:buChar char="§"/>
            </a:pPr>
            <a:r>
              <a:rPr lang="en-GB" sz="2800" dirty="0"/>
              <a:t>What qualities would they have?</a:t>
            </a:r>
          </a:p>
          <a:p>
            <a:pPr>
              <a:buFont typeface="Wingdings" panose="05000000000000000000" pitchFamily="2" charset="2"/>
              <a:buChar char="§"/>
            </a:pPr>
            <a:r>
              <a:rPr lang="en-GB" sz="2800" dirty="0"/>
              <a:t>What would they achieve?</a:t>
            </a:r>
          </a:p>
          <a:p>
            <a:pPr>
              <a:buFont typeface="Wingdings" panose="05000000000000000000" pitchFamily="2" charset="2"/>
              <a:buChar char="§"/>
            </a:pPr>
            <a:r>
              <a:rPr lang="en-GB" sz="2800" dirty="0"/>
              <a:t>How do they present themselves?</a:t>
            </a:r>
          </a:p>
        </p:txBody>
      </p:sp>
      <p:pic>
        <p:nvPicPr>
          <p:cNvPr id="7" name="Picture 6">
            <a:extLst>
              <a:ext uri="{FF2B5EF4-FFF2-40B4-BE49-F238E27FC236}">
                <a16:creationId xmlns:a16="http://schemas.microsoft.com/office/drawing/2014/main" id="{344F2721-5269-474D-A5AD-EFBC7E581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498" y="2843213"/>
            <a:ext cx="3217226" cy="2810450"/>
          </a:xfrm>
          <a:prstGeom prst="rect">
            <a:avLst/>
          </a:prstGeom>
        </p:spPr>
      </p:pic>
    </p:spTree>
    <p:extLst>
      <p:ext uri="{BB962C8B-B14F-4D97-AF65-F5344CB8AC3E}">
        <p14:creationId xmlns:p14="http://schemas.microsoft.com/office/powerpoint/2010/main" val="2274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8967-BC26-4736-8CF1-159626FBB6A2}"/>
              </a:ext>
            </a:extLst>
          </p:cNvPr>
          <p:cNvSpPr>
            <a:spLocks noGrp="1"/>
          </p:cNvSpPr>
          <p:nvPr>
            <p:ph type="title"/>
          </p:nvPr>
        </p:nvSpPr>
        <p:spPr/>
        <p:txBody>
          <a:bodyPr/>
          <a:lstStyle/>
          <a:p>
            <a:r>
              <a:rPr lang="en-GB" dirty="0"/>
              <a:t>Wordle</a:t>
            </a:r>
          </a:p>
        </p:txBody>
      </p:sp>
      <p:sp>
        <p:nvSpPr>
          <p:cNvPr id="3" name="Content Placeholder 2">
            <a:extLst>
              <a:ext uri="{FF2B5EF4-FFF2-40B4-BE49-F238E27FC236}">
                <a16:creationId xmlns:a16="http://schemas.microsoft.com/office/drawing/2014/main" id="{181952BB-CCEA-49FB-AF3C-5F0E54DA869E}"/>
              </a:ext>
            </a:extLst>
          </p:cNvPr>
          <p:cNvSpPr>
            <a:spLocks noGrp="1"/>
          </p:cNvSpPr>
          <p:nvPr>
            <p:ph idx="1"/>
          </p:nvPr>
        </p:nvSpPr>
        <p:spPr/>
        <p:txBody>
          <a:bodyPr>
            <a:normAutofit/>
          </a:bodyPr>
          <a:lstStyle/>
          <a:p>
            <a:r>
              <a:rPr lang="en-GB" sz="2800" dirty="0"/>
              <a:t>Now, in your groups, pick your top 3.</a:t>
            </a:r>
          </a:p>
          <a:p>
            <a:r>
              <a:rPr lang="en-GB" sz="2800" dirty="0"/>
              <a:t>Discuss in class: Have you got a consensus?</a:t>
            </a:r>
          </a:p>
          <a:p>
            <a:r>
              <a:rPr lang="en-GB" sz="2800" dirty="0"/>
              <a:t>Create a ‘wordle’ </a:t>
            </a:r>
            <a:r>
              <a:rPr lang="en-GB" sz="2800" dirty="0">
                <a:hlinkClick r:id="rId2"/>
              </a:rPr>
              <a:t>http://www.wordle.net/</a:t>
            </a:r>
            <a:endParaRPr lang="en-GB" sz="2800" dirty="0"/>
          </a:p>
          <a:p>
            <a:endParaRPr lang="en-GB" sz="2800" dirty="0"/>
          </a:p>
          <a:p>
            <a:r>
              <a:rPr lang="en-GB" sz="2800" dirty="0"/>
              <a:t>Have this up in your classroom – THIS IS YOUR COLLECTIVE GOAL.</a:t>
            </a:r>
          </a:p>
        </p:txBody>
      </p:sp>
    </p:spTree>
    <p:extLst>
      <p:ext uri="{BB962C8B-B14F-4D97-AF65-F5344CB8AC3E}">
        <p14:creationId xmlns:p14="http://schemas.microsoft.com/office/powerpoint/2010/main" val="334944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952-30CF-49FB-8CD0-997E67760B92}"/>
              </a:ext>
            </a:extLst>
          </p:cNvPr>
          <p:cNvSpPr>
            <a:spLocks noGrp="1"/>
          </p:cNvSpPr>
          <p:nvPr>
            <p:ph type="title"/>
          </p:nvPr>
        </p:nvSpPr>
        <p:spPr/>
        <p:txBody>
          <a:bodyPr/>
          <a:lstStyle/>
          <a:p>
            <a:r>
              <a:rPr lang="en-GB" dirty="0"/>
              <a:t>“To my future self”</a:t>
            </a:r>
          </a:p>
        </p:txBody>
      </p:sp>
      <p:sp>
        <p:nvSpPr>
          <p:cNvPr id="3" name="Content Placeholder 2">
            <a:extLst>
              <a:ext uri="{FF2B5EF4-FFF2-40B4-BE49-F238E27FC236}">
                <a16:creationId xmlns:a16="http://schemas.microsoft.com/office/drawing/2014/main" id="{6609A0BE-B709-45D9-B574-BBED75FEA89D}"/>
              </a:ext>
            </a:extLst>
          </p:cNvPr>
          <p:cNvSpPr>
            <a:spLocks noGrp="1"/>
          </p:cNvSpPr>
          <p:nvPr>
            <p:ph idx="1"/>
          </p:nvPr>
        </p:nvSpPr>
        <p:spPr>
          <a:xfrm>
            <a:off x="838200" y="1595438"/>
            <a:ext cx="10515600" cy="4351338"/>
          </a:xfrm>
        </p:spPr>
        <p:txBody>
          <a:bodyPr>
            <a:normAutofit/>
          </a:bodyPr>
          <a:lstStyle/>
          <a:p>
            <a:pPr marL="0" indent="0">
              <a:buNone/>
            </a:pPr>
            <a:endParaRPr lang="en-GB" sz="2800" dirty="0"/>
          </a:p>
          <a:p>
            <a:r>
              <a:rPr lang="en-GB" sz="2800" dirty="0"/>
              <a:t>Write a letter to your future self with advice on what you wish you had done differently in Year 11. What would you like to hear when you open the letter 18 months from now? </a:t>
            </a:r>
          </a:p>
          <a:p>
            <a:r>
              <a:rPr lang="en-GB" sz="2800" dirty="0"/>
              <a:t>Use the link below to automatically send yourself the letter in 18 months time!</a:t>
            </a:r>
          </a:p>
          <a:p>
            <a:pPr marL="0" indent="0">
              <a:buNone/>
            </a:pPr>
            <a:r>
              <a:rPr lang="en-GB" sz="2800" dirty="0">
                <a:hlinkClick r:id="rId2"/>
              </a:rPr>
              <a:t>https://www.futureme.org/?utm_expid=.xfbSl_PQSt6vPqeI1K8Bug.0&amp;utm_referrer</a:t>
            </a:r>
            <a:r>
              <a:rPr lang="en-GB" sz="2800" dirty="0"/>
              <a:t>=</a:t>
            </a:r>
          </a:p>
          <a:p>
            <a:pPr marL="0" indent="0">
              <a:buNone/>
            </a:pPr>
            <a:endParaRPr lang="en-GB" sz="2800" dirty="0"/>
          </a:p>
          <a:p>
            <a:endParaRPr lang="en-GB" sz="2800" dirty="0"/>
          </a:p>
        </p:txBody>
      </p:sp>
    </p:spTree>
    <p:extLst>
      <p:ext uri="{BB962C8B-B14F-4D97-AF65-F5344CB8AC3E}">
        <p14:creationId xmlns:p14="http://schemas.microsoft.com/office/powerpoint/2010/main" val="68973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6E07-EFAB-4BDB-8022-ABB801A7D6A2}"/>
              </a:ext>
            </a:extLst>
          </p:cNvPr>
          <p:cNvSpPr>
            <a:spLocks noGrp="1"/>
          </p:cNvSpPr>
          <p:nvPr>
            <p:ph type="title"/>
          </p:nvPr>
        </p:nvSpPr>
        <p:spPr/>
        <p:txBody>
          <a:bodyPr/>
          <a:lstStyle/>
          <a:p>
            <a:r>
              <a:rPr lang="en-GB" dirty="0"/>
              <a:t>Back to the Future</a:t>
            </a:r>
          </a:p>
        </p:txBody>
      </p:sp>
      <p:sp>
        <p:nvSpPr>
          <p:cNvPr id="3" name="Content Placeholder 2">
            <a:extLst>
              <a:ext uri="{FF2B5EF4-FFF2-40B4-BE49-F238E27FC236}">
                <a16:creationId xmlns:a16="http://schemas.microsoft.com/office/drawing/2014/main" id="{7B76D3CD-36AC-47FA-9E8B-6F296D97F7E1}"/>
              </a:ext>
            </a:extLst>
          </p:cNvPr>
          <p:cNvSpPr>
            <a:spLocks noGrp="1"/>
          </p:cNvSpPr>
          <p:nvPr>
            <p:ph idx="1"/>
          </p:nvPr>
        </p:nvSpPr>
        <p:spPr/>
        <p:txBody>
          <a:bodyPr>
            <a:normAutofit/>
          </a:bodyPr>
          <a:lstStyle/>
          <a:p>
            <a:r>
              <a:rPr lang="en-GB" sz="2800" dirty="0"/>
              <a:t>With a partner, talk about any future plans you might already have. While your partner is talking, write down any words that spring to mind.</a:t>
            </a:r>
          </a:p>
          <a:p>
            <a:pPr>
              <a:buFont typeface="Wingdings" panose="05000000000000000000" pitchFamily="2" charset="2"/>
              <a:buChar char="q"/>
            </a:pPr>
            <a:r>
              <a:rPr lang="en-GB" sz="2800" dirty="0"/>
              <a:t>Be aspirational!</a:t>
            </a:r>
          </a:p>
          <a:p>
            <a:pPr>
              <a:buFont typeface="Wingdings" panose="05000000000000000000" pitchFamily="2" charset="2"/>
              <a:buChar char="q"/>
            </a:pPr>
            <a:r>
              <a:rPr lang="en-GB" sz="2800" dirty="0"/>
              <a:t>Be honest!</a:t>
            </a:r>
          </a:p>
          <a:p>
            <a:pPr>
              <a:buFont typeface="Wingdings" panose="05000000000000000000" pitchFamily="2" charset="2"/>
              <a:buChar char="q"/>
            </a:pPr>
            <a:r>
              <a:rPr lang="en-GB" sz="2800" dirty="0"/>
              <a:t>Be excited!</a:t>
            </a:r>
          </a:p>
        </p:txBody>
      </p:sp>
    </p:spTree>
    <p:extLst>
      <p:ext uri="{BB962C8B-B14F-4D97-AF65-F5344CB8AC3E}">
        <p14:creationId xmlns:p14="http://schemas.microsoft.com/office/powerpoint/2010/main" val="424872582"/>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118</TotalTime>
  <Words>436</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Lesson 1</vt:lpstr>
      <vt:lpstr>Reflect on how far you have come</vt:lpstr>
      <vt:lpstr>Reflect on how far you have come</vt:lpstr>
      <vt:lpstr>What you have achieved</vt:lpstr>
      <vt:lpstr>Reflect on how far you have come</vt:lpstr>
      <vt:lpstr>Ideal Learner</vt:lpstr>
      <vt:lpstr>Wordle</vt:lpstr>
      <vt:lpstr>“To my future self”</vt:lpstr>
      <vt:lpstr>Back to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NAomi Millar</dc:creator>
  <cp:lastModifiedBy>David Smith</cp:lastModifiedBy>
  <cp:revision>13</cp:revision>
  <dcterms:created xsi:type="dcterms:W3CDTF">2018-06-14T09:48:20Z</dcterms:created>
  <dcterms:modified xsi:type="dcterms:W3CDTF">2021-07-01T12:42:53Z</dcterms:modified>
</cp:coreProperties>
</file>